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303" r:id="rId3"/>
    <p:sldId id="287" r:id="rId4"/>
    <p:sldId id="290" r:id="rId5"/>
    <p:sldId id="291" r:id="rId6"/>
    <p:sldId id="292" r:id="rId7"/>
    <p:sldId id="302" r:id="rId8"/>
    <p:sldId id="299" r:id="rId9"/>
    <p:sldId id="301" r:id="rId10"/>
    <p:sldId id="288" r:id="rId11"/>
    <p:sldId id="289" r:id="rId12"/>
    <p:sldId id="305" r:id="rId13"/>
    <p:sldId id="293" r:id="rId14"/>
    <p:sldId id="294" r:id="rId15"/>
    <p:sldId id="295" r:id="rId16"/>
    <p:sldId id="297" r:id="rId17"/>
    <p:sldId id="300" r:id="rId18"/>
    <p:sldId id="306" r:id="rId19"/>
  </p:sldIdLst>
  <p:sldSz cx="9144000" cy="6858000" type="screen4x3"/>
  <p:notesSz cx="7099300" cy="10234613"/>
  <p:defaultTextStyle>
    <a:defPPr>
      <a:defRPr lang="en-GB"/>
    </a:defPPr>
    <a:lvl1pPr algn="ctr" rtl="0" fontAlgn="base">
      <a:spcBef>
        <a:spcPct val="20000"/>
      </a:spcBef>
      <a:spcAft>
        <a:spcPct val="0"/>
      </a:spcAft>
      <a:buChar char="•"/>
      <a:defRPr sz="700" kern="1200">
        <a:solidFill>
          <a:schemeClr val="tx1"/>
        </a:solidFill>
        <a:latin typeface="Arial" charset="0"/>
        <a:ea typeface="+mn-ea"/>
        <a:cs typeface="Arial" charset="0"/>
      </a:defRPr>
    </a:lvl1pPr>
    <a:lvl2pPr marL="457200" algn="ctr" rtl="0" fontAlgn="base">
      <a:spcBef>
        <a:spcPct val="20000"/>
      </a:spcBef>
      <a:spcAft>
        <a:spcPct val="0"/>
      </a:spcAft>
      <a:buChar char="•"/>
      <a:defRPr sz="700" kern="1200">
        <a:solidFill>
          <a:schemeClr val="tx1"/>
        </a:solidFill>
        <a:latin typeface="Arial" charset="0"/>
        <a:ea typeface="+mn-ea"/>
        <a:cs typeface="Arial" charset="0"/>
      </a:defRPr>
    </a:lvl2pPr>
    <a:lvl3pPr marL="914400" algn="ctr" rtl="0" fontAlgn="base">
      <a:spcBef>
        <a:spcPct val="20000"/>
      </a:spcBef>
      <a:spcAft>
        <a:spcPct val="0"/>
      </a:spcAft>
      <a:buChar char="•"/>
      <a:defRPr sz="700" kern="1200">
        <a:solidFill>
          <a:schemeClr val="tx1"/>
        </a:solidFill>
        <a:latin typeface="Arial" charset="0"/>
        <a:ea typeface="+mn-ea"/>
        <a:cs typeface="Arial" charset="0"/>
      </a:defRPr>
    </a:lvl3pPr>
    <a:lvl4pPr marL="1371600" algn="ctr" rtl="0" fontAlgn="base">
      <a:spcBef>
        <a:spcPct val="20000"/>
      </a:spcBef>
      <a:spcAft>
        <a:spcPct val="0"/>
      </a:spcAft>
      <a:buChar char="•"/>
      <a:defRPr sz="700" kern="1200">
        <a:solidFill>
          <a:schemeClr val="tx1"/>
        </a:solidFill>
        <a:latin typeface="Arial" charset="0"/>
        <a:ea typeface="+mn-ea"/>
        <a:cs typeface="Arial" charset="0"/>
      </a:defRPr>
    </a:lvl4pPr>
    <a:lvl5pPr marL="1828800" algn="ctr" rtl="0" fontAlgn="base">
      <a:spcBef>
        <a:spcPct val="20000"/>
      </a:spcBef>
      <a:spcAft>
        <a:spcPct val="0"/>
      </a:spcAft>
      <a:buChar char="•"/>
      <a:defRPr sz="700" kern="1200">
        <a:solidFill>
          <a:schemeClr val="tx1"/>
        </a:solidFill>
        <a:latin typeface="Arial" charset="0"/>
        <a:ea typeface="+mn-ea"/>
        <a:cs typeface="Arial" charset="0"/>
      </a:defRPr>
    </a:lvl5pPr>
    <a:lvl6pPr marL="2286000" algn="l" defTabSz="914400" rtl="0" eaLnBrk="1" latinLnBrk="0" hangingPunct="1">
      <a:defRPr sz="700" kern="1200">
        <a:solidFill>
          <a:schemeClr val="tx1"/>
        </a:solidFill>
        <a:latin typeface="Arial" charset="0"/>
        <a:ea typeface="+mn-ea"/>
        <a:cs typeface="Arial" charset="0"/>
      </a:defRPr>
    </a:lvl6pPr>
    <a:lvl7pPr marL="2743200" algn="l" defTabSz="914400" rtl="0" eaLnBrk="1" latinLnBrk="0" hangingPunct="1">
      <a:defRPr sz="700" kern="1200">
        <a:solidFill>
          <a:schemeClr val="tx1"/>
        </a:solidFill>
        <a:latin typeface="Arial" charset="0"/>
        <a:ea typeface="+mn-ea"/>
        <a:cs typeface="Arial" charset="0"/>
      </a:defRPr>
    </a:lvl7pPr>
    <a:lvl8pPr marL="3200400" algn="l" defTabSz="914400" rtl="0" eaLnBrk="1" latinLnBrk="0" hangingPunct="1">
      <a:defRPr sz="700" kern="1200">
        <a:solidFill>
          <a:schemeClr val="tx1"/>
        </a:solidFill>
        <a:latin typeface="Arial" charset="0"/>
        <a:ea typeface="+mn-ea"/>
        <a:cs typeface="Arial" charset="0"/>
      </a:defRPr>
    </a:lvl8pPr>
    <a:lvl9pPr marL="3657600" algn="l" defTabSz="914400" rtl="0" eaLnBrk="1" latinLnBrk="0" hangingPunct="1">
      <a:defRPr sz="7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FFFF00"/>
  </p:clrMru>
</p:presentationPr>
</file>

<file path=ppt/tableStyles.xml><?xml version="1.0" encoding="utf-8"?>
<a:tblStyleLst xmlns:a="http://schemas.openxmlformats.org/drawingml/2006/main" def="{5C22544A-7EE6-4342-B048-85BDC9FD1C3A}">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69833" autoAdjust="0"/>
  </p:normalViewPr>
  <p:slideViewPr>
    <p:cSldViewPr>
      <p:cViewPr varScale="1">
        <p:scale>
          <a:sx n="50" d="100"/>
          <a:sy n="50" d="100"/>
        </p:scale>
        <p:origin x="-972" y="-90"/>
      </p:cViewPr>
      <p:guideLst>
        <p:guide orient="horz" pos="2160"/>
        <p:guide pos="2880"/>
      </p:guideLst>
    </p:cSldViewPr>
  </p:slideViewPr>
  <p:outlineViewPr>
    <p:cViewPr>
      <p:scale>
        <a:sx n="33" d="100"/>
        <a:sy n="33" d="100"/>
      </p:scale>
      <p:origin x="0" y="105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6" d="100"/>
          <a:sy n="76" d="100"/>
        </p:scale>
        <p:origin x="-2094"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sk-SK"/>
          </a:p>
        </p:txBody>
      </p:sp>
      <p:sp>
        <p:nvSpPr>
          <p:cNvPr id="3" name="Zástupný symbol dátumu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BDB7180B-97E8-4FE3-AADC-60423C5CEDC8}" type="datetimeFigureOut">
              <a:rPr lang="sk-SK"/>
              <a:pPr>
                <a:defRPr/>
              </a:pPr>
              <a:t>27. 5. 2014</a:t>
            </a:fld>
            <a:endParaRPr lang="sk-SK"/>
          </a:p>
        </p:txBody>
      </p:sp>
      <p:sp>
        <p:nvSpPr>
          <p:cNvPr id="4" name="Zástupný symbol päty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sk-SK"/>
          </a:p>
        </p:txBody>
      </p:sp>
      <p:sp>
        <p:nvSpPr>
          <p:cNvPr id="5" name="Zástupný symbol čísla snímky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EDF1BAD2-CACF-4FC0-B02D-E5841DB5E4E4}" type="slidenum">
              <a:rPr lang="sk-SK"/>
              <a:pPr>
                <a:defRPr/>
              </a:pPr>
              <a:t>‹#›</a:t>
            </a:fld>
            <a:endParaRPr 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spcBef>
                <a:spcPct val="0"/>
              </a:spcBef>
              <a:buFontTx/>
              <a:buNone/>
              <a:defRPr sz="1300"/>
            </a:lvl1pPr>
          </a:lstStyle>
          <a:p>
            <a:pPr>
              <a:defRPr/>
            </a:pPr>
            <a:endParaRPr lang="en-GB"/>
          </a:p>
        </p:txBody>
      </p:sp>
      <p:sp>
        <p:nvSpPr>
          <p:cNvPr id="3075" name="Rectangle 3"/>
          <p:cNvSpPr>
            <a:spLocks noGrp="1" noChangeArrowheads="1"/>
          </p:cNvSpPr>
          <p:nvPr>
            <p:ph type="dt" idx="1"/>
          </p:nvPr>
        </p:nvSpPr>
        <p:spPr bwMode="auto">
          <a:xfrm>
            <a:off x="4021138" y="0"/>
            <a:ext cx="3076575" cy="50958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FontTx/>
              <a:buNone/>
              <a:defRPr sz="1300"/>
            </a:lvl1pPr>
          </a:lstStyle>
          <a:p>
            <a:pPr>
              <a:defRPr/>
            </a:pPr>
            <a:endParaRPr lang="en-GB"/>
          </a:p>
        </p:txBody>
      </p:sp>
      <p:sp>
        <p:nvSpPr>
          <p:cNvPr id="2048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smtClean="0"/>
              <a:t>Klepnutím lze upravit styly předlohy textu.</a:t>
            </a:r>
          </a:p>
          <a:p>
            <a:pPr lvl="1"/>
            <a:r>
              <a:rPr lang="en-GB" noProof="0" smtClean="0"/>
              <a:t>Druhá úroveň</a:t>
            </a:r>
          </a:p>
          <a:p>
            <a:pPr lvl="2"/>
            <a:r>
              <a:rPr lang="en-GB" noProof="0" smtClean="0"/>
              <a:t>Třetí úroveň</a:t>
            </a:r>
          </a:p>
          <a:p>
            <a:pPr lvl="3"/>
            <a:r>
              <a:rPr lang="en-GB" noProof="0" smtClean="0"/>
              <a:t>Čtvrtá úroveň</a:t>
            </a:r>
          </a:p>
          <a:p>
            <a:pPr lvl="4"/>
            <a:r>
              <a:rPr lang="en-GB" noProof="0" smtClean="0"/>
              <a:t>Pátá úroveň</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spcBef>
                <a:spcPct val="0"/>
              </a:spcBef>
              <a:buFontTx/>
              <a:buNone/>
              <a:defRPr sz="1300"/>
            </a:lvl1pPr>
          </a:lstStyle>
          <a:p>
            <a:pPr>
              <a:defRPr/>
            </a:pPr>
            <a:endParaRPr lang="en-GB"/>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FontTx/>
              <a:buNone/>
              <a:defRPr sz="1300"/>
            </a:lvl1pPr>
          </a:lstStyle>
          <a:p>
            <a:pPr>
              <a:defRPr/>
            </a:pPr>
            <a:fld id="{A04A3400-3C76-4B2C-B779-600A609C11A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1B1A786-D819-45CD-8F4C-63F0EAFA95F3}" type="slidenum">
              <a:rPr lang="en-GB" smtClean="0"/>
              <a:pPr/>
              <a:t>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sk-SK" smtClean="0"/>
              <a:t>Good afternoon Ladies and Gentlement, </a:t>
            </a:r>
            <a:r>
              <a:rPr lang="sk-SK" i="1" smtClean="0"/>
              <a:t>Let me introduce myself, </a:t>
            </a:r>
            <a:r>
              <a:rPr lang="sk-SK" smtClean="0"/>
              <a:t>my name is Dušan Balga, I´m from institute of Materials Research of  Slovak academy of Sciences from Košice. </a:t>
            </a:r>
          </a:p>
          <a:p>
            <a:pPr eaLnBrk="1" hangingPunct="1"/>
            <a:r>
              <a:rPr lang="sk-SK" smtClean="0"/>
              <a:t>In today´s presentation I´d like to talk about Structure and mechanical properties of explosive welded Magnesium – Aluminium bimetal.</a:t>
            </a:r>
          </a:p>
          <a:p>
            <a:pPr eaLnBrk="1" hangingPunct="1"/>
            <a:endParaRPr lang="sk-S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933896D-EFC4-4DCF-BA4B-C43982C385C8}" type="slidenum">
              <a:rPr lang="en-GB" smtClean="0"/>
              <a:pPr/>
              <a:t>10</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i="1" smtClean="0"/>
              <a:t>This leads me to my next point</a:t>
            </a:r>
            <a:r>
              <a:rPr lang="sk-SK" i="1" smtClean="0"/>
              <a:t>. </a:t>
            </a:r>
            <a:r>
              <a:rPr lang="en-GB" smtClean="0"/>
              <a:t>Possible phase transformations </a:t>
            </a:r>
            <a:r>
              <a:rPr lang="sk-SK" smtClean="0"/>
              <a:t>at </a:t>
            </a:r>
            <a:r>
              <a:rPr lang="en-GB" smtClean="0"/>
              <a:t>the interface was examined</a:t>
            </a:r>
            <a:r>
              <a:rPr lang="sk-SK" smtClean="0"/>
              <a:t> &lt;ikzemint&gt;</a:t>
            </a:r>
            <a:r>
              <a:rPr lang="en-GB" smtClean="0"/>
              <a:t> by a hard X-ray micro-diffraction experiment performed at beamline P07 at PETRA III</a:t>
            </a:r>
            <a:r>
              <a:rPr lang="sk-SK" smtClean="0"/>
              <a:t> synchrotron &lt;synkrotron&gt; at DESY, in Germany. M</a:t>
            </a:r>
            <a:r>
              <a:rPr lang="en-GB" smtClean="0"/>
              <a:t>onochromatic synchrotron radiation of energy 99 keV was used</a:t>
            </a:r>
            <a:r>
              <a:rPr lang="sk-SK" smtClean="0"/>
              <a:t>.</a:t>
            </a:r>
          </a:p>
          <a:p>
            <a:pPr eaLnBrk="1" hangingPunct="1"/>
            <a:r>
              <a:rPr lang="en-GB" smtClean="0"/>
              <a:t>The beam of photons was focused</a:t>
            </a:r>
            <a:r>
              <a:rPr lang="sk-SK" smtClean="0"/>
              <a:t> &lt;fouksd&gt;</a:t>
            </a:r>
            <a:r>
              <a:rPr lang="en-GB" smtClean="0"/>
              <a:t> by compound refractive lenses down to a spot size of 2.2 </a:t>
            </a:r>
            <a:r>
              <a:rPr lang="en-GB" smtClean="0">
                <a:sym typeface="Symbol" pitchFamily="18" charset="2"/>
              </a:rPr>
              <a:t></a:t>
            </a:r>
            <a:r>
              <a:rPr lang="en-GB" smtClean="0"/>
              <a:t>m x</a:t>
            </a:r>
            <a:r>
              <a:rPr lang="sk-SK" smtClean="0"/>
              <a:t> (times)</a:t>
            </a:r>
            <a:r>
              <a:rPr lang="en-GB" smtClean="0"/>
              <a:t> 34 </a:t>
            </a:r>
            <a:r>
              <a:rPr lang="en-GB" smtClean="0">
                <a:sym typeface="Symbol" pitchFamily="18" charset="2"/>
              </a:rPr>
              <a:t></a:t>
            </a:r>
            <a:r>
              <a:rPr lang="en-GB" smtClean="0"/>
              <a:t>m. Schematic illustration of microdiffraction experiment is shown </a:t>
            </a:r>
            <a:r>
              <a:rPr lang="sk-SK" smtClean="0"/>
              <a:t>on the left side</a:t>
            </a:r>
            <a:r>
              <a:rPr lang="en-GB" smtClean="0"/>
              <a:t>. The specimen </a:t>
            </a:r>
            <a:r>
              <a:rPr lang="en-US" smtClean="0"/>
              <a:t>was scanned</a:t>
            </a:r>
            <a:r>
              <a:rPr lang="sk-SK" smtClean="0"/>
              <a:t> &lt;skand&gt;</a:t>
            </a:r>
            <a:r>
              <a:rPr lang="en-US" smtClean="0"/>
              <a:t> shot-by-shot along a straight path passing from Mg to Al across their interface. In total we collected 251 2D XRD patterns recorded from individual places separated by </a:t>
            </a:r>
            <a:r>
              <a:rPr lang="sk-SK" smtClean="0"/>
              <a:t>4 microns </a:t>
            </a:r>
            <a:r>
              <a:rPr lang="en-US" smtClean="0"/>
              <a:t>distance.  </a:t>
            </a:r>
            <a:r>
              <a:rPr lang="sk-SK" smtClean="0"/>
              <a:t>We needed to find out, which scans belong to magnesium, aluminium and interface... </a:t>
            </a:r>
            <a:r>
              <a:rPr lang="sk-SK" smtClean="0">
                <a:sym typeface="Wingdings" pitchFamily="2" charset="2"/>
              </a:rPr>
              <a:t></a:t>
            </a:r>
            <a:endParaRPr lang="sk-SK" smtClean="0"/>
          </a:p>
          <a:p>
            <a:pPr eaLnBrk="1" hangingPunct="1"/>
            <a:endParaRPr lang="sk-SK" smtClean="0">
              <a:sym typeface="Wingdings" pitchFamily="2" charset="2"/>
            </a:endParaRPr>
          </a:p>
          <a:p>
            <a:pPr eaLnBrk="1" hangingPunct="1"/>
            <a:endParaRPr lang="sk-SK" smtClean="0"/>
          </a:p>
          <a:p>
            <a:pPr eaLnBrk="1" hangingPunct="1"/>
            <a:endParaRPr lang="sk-SK"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AE5D514-47EB-41FB-9ABB-D104B1892CA5}" type="slidenum">
              <a:rPr lang="en-GB" smtClean="0"/>
              <a:pPr/>
              <a:t>11</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sk-SK" smtClean="0"/>
              <a:t> So All data from scans were transfered to Ocatve computation software which environment you can see on the pictures and from the data it was depicted total scattering from all the peaks. </a:t>
            </a:r>
          </a:p>
          <a:p>
            <a:pPr eaLnBrk="1" hangingPunct="1"/>
            <a:endParaRPr lang="sk-SK" smtClean="0"/>
          </a:p>
          <a:p>
            <a:pPr eaLnBrk="1" hangingPunct="1"/>
            <a:r>
              <a:rPr lang="sk-SK" smtClean="0">
                <a:sym typeface="Wingdings" pitchFamily="2" charset="2"/>
              </a:rPr>
              <a:t></a:t>
            </a:r>
          </a:p>
          <a:p>
            <a:pPr eaLnBrk="1" hangingPunct="1"/>
            <a:r>
              <a:rPr lang="sk-SK" smtClean="0"/>
              <a:t>From this graph we found out , that scans 1-54 belongs to Mg, 54-142 belongs to  weld and scans  from 143-251 Aluminium. Jednotlivé časti boli fázovo analyzované prostredníctvom nástroja CMPR a zistila sa prítomnosť nasledovných fáz:</a:t>
            </a:r>
          </a:p>
          <a:p>
            <a:pPr eaLnBrk="1" hangingPunct="1"/>
            <a:endParaRPr lang="sk-SK" smtClean="0"/>
          </a:p>
          <a:p>
            <a:pPr eaLnBrk="1" hangingPunct="1"/>
            <a:endParaRPr lang="sk-SK" smtClean="0"/>
          </a:p>
          <a:p>
            <a:pPr eaLnBrk="1" hangingPunct="1"/>
            <a:endParaRPr lang="sk-S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58D48EB-69DF-4249-9FCB-7270D594CC6E}" type="slidenum">
              <a:rPr lang="en-GB" smtClean="0"/>
              <a:pPr/>
              <a:t>12</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sk-SK" smtClean="0"/>
              <a:t>All data from scans were transfered to Ocatve computation software which environment you can see on the pictures and from the data it was depicted total scattering from all the peaks. </a:t>
            </a:r>
          </a:p>
          <a:p>
            <a:pPr eaLnBrk="1" hangingPunct="1"/>
            <a:endParaRPr lang="sk-SK" smtClean="0"/>
          </a:p>
          <a:p>
            <a:pPr eaLnBrk="1" hangingPunct="1"/>
            <a:r>
              <a:rPr lang="sk-SK" smtClean="0">
                <a:sym typeface="Wingdings" pitchFamily="2" charset="2"/>
              </a:rPr>
              <a:t></a:t>
            </a:r>
          </a:p>
          <a:p>
            <a:pPr eaLnBrk="1" hangingPunct="1"/>
            <a:r>
              <a:rPr lang="sk-SK" smtClean="0"/>
              <a:t>And from this graph we found out , that scans 1-54 belongs to Mg, 54-142 belongs to weld and scans  from 143-251 to Aluminium.</a:t>
            </a:r>
          </a:p>
          <a:p>
            <a:pPr eaLnBrk="1" hangingPunct="1"/>
            <a:endParaRPr lang="sk-SK" smtClean="0"/>
          </a:p>
          <a:p>
            <a:pPr eaLnBrk="1" hangingPunct="1"/>
            <a:endParaRPr lang="sk-S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173B560-8E2A-4366-9A11-1AD243061D1B}" type="slidenum">
              <a:rPr lang="en-GB" smtClean="0"/>
              <a:pPr/>
              <a:t>13</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From the diffraction patterns we identified phases using the CMPR toolkit. In aluminium part far from the interface we found phase composition consisting of </a:t>
            </a:r>
            <a:r>
              <a:rPr lang="sk-SK" smtClean="0"/>
              <a:t>cubic </a:t>
            </a:r>
            <a:r>
              <a:rPr lang="en-US" smtClean="0"/>
              <a:t>-Al, Al2Cu tetragonal and Al7Cu2Fe tetragonal, phases. In magnesium part we found </a:t>
            </a:r>
            <a:r>
              <a:rPr lang="sk-SK" smtClean="0"/>
              <a:t> hexagonal </a:t>
            </a:r>
            <a:r>
              <a:rPr lang="en-US" smtClean="0"/>
              <a:t>Mg and Mg2Si cubic phases. </a:t>
            </a:r>
            <a:endParaRPr lang="sk-SK" smtClean="0"/>
          </a:p>
          <a:p>
            <a:pPr eaLnBrk="1" hangingPunct="1"/>
            <a:endParaRPr lang="sk-SK" smtClean="0">
              <a:sym typeface="Wingdings" pitchFamily="2" charset="2"/>
            </a:endParaRPr>
          </a:p>
          <a:p>
            <a:pPr eaLnBrk="1" hangingPunct="1"/>
            <a:r>
              <a:rPr lang="sk-SK" smtClean="0"/>
              <a:t>This picture on the slide illustrates p</a:t>
            </a:r>
            <a:r>
              <a:rPr lang="en-US" smtClean="0"/>
              <a:t>hase analysis from interface region</a:t>
            </a:r>
            <a:r>
              <a:rPr lang="en-GB" smtClean="0"/>
              <a:t>. At the interface we haven</a:t>
            </a:r>
            <a:r>
              <a:rPr lang="en-US" smtClean="0"/>
              <a:t>'t</a:t>
            </a:r>
            <a:r>
              <a:rPr lang="en-GB" smtClean="0"/>
              <a:t> observed any new intermetallics</a:t>
            </a:r>
            <a:r>
              <a:rPr lang="sk-SK" smtClean="0"/>
              <a:t>. Very interesting was the</a:t>
            </a:r>
            <a:r>
              <a:rPr lang="en-GB" smtClean="0"/>
              <a:t> computation of lattice parameters and profiles of Al and Mg peaks</a:t>
            </a:r>
            <a:r>
              <a:rPr lang="sk-SK" smtClean="0"/>
              <a:t> which </a:t>
            </a:r>
            <a:r>
              <a:rPr lang="en-GB" smtClean="0"/>
              <a:t>proved existence of solid solution with different chemical composition. </a:t>
            </a:r>
            <a:endParaRPr lang="sk-SK" smtClean="0"/>
          </a:p>
          <a:p>
            <a:pPr eaLnBrk="1" hangingPunct="1"/>
            <a:endParaRPr lang="sk-SK" smtClean="0">
              <a:sym typeface="Wingdings" pitchFamily="2" charset="2"/>
            </a:endParaRPr>
          </a:p>
          <a:p>
            <a:pPr eaLnBrk="1" hangingPunct="1"/>
            <a:r>
              <a:rPr lang="sk-SK" smtClean="0">
                <a:sym typeface="Wingdings" pitchFamily="2" charset="2"/>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E9C82CA-001D-4EC9-99FD-F246186C9DB4}" type="slidenum">
              <a:rPr lang="en-GB" smtClean="0"/>
              <a:pPr/>
              <a:t>14</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sk-SK" dirty="0" err="1" smtClean="0"/>
              <a:t>Ar</a:t>
            </a:r>
            <a:r>
              <a:rPr lang="sk-SK" dirty="0" smtClean="0"/>
              <a:t>. polomer hliníka: 1.431</a:t>
            </a:r>
          </a:p>
          <a:p>
            <a:pPr eaLnBrk="1" hangingPunct="1"/>
            <a:r>
              <a:rPr lang="sk-SK" dirty="0" smtClean="0"/>
              <a:t>		horčíka:1.6</a:t>
            </a:r>
          </a:p>
          <a:p>
            <a:pPr eaLnBrk="1" hangingPunct="1"/>
            <a:endParaRPr lang="sk-SK" dirty="0" smtClean="0"/>
          </a:p>
          <a:p>
            <a:pPr eaLnBrk="1" hangingPunct="1"/>
            <a:r>
              <a:rPr lang="sk-SK" dirty="0" smtClean="0"/>
              <a:t>In </a:t>
            </a:r>
            <a:r>
              <a:rPr lang="sk-SK" dirty="0" err="1" smtClean="0"/>
              <a:t>all</a:t>
            </a:r>
            <a:r>
              <a:rPr lang="sk-SK" dirty="0" smtClean="0"/>
              <a:t> </a:t>
            </a:r>
            <a:r>
              <a:rPr lang="sk-SK" dirty="0" err="1" smtClean="0"/>
              <a:t>graphs</a:t>
            </a:r>
            <a:r>
              <a:rPr lang="sk-SK" dirty="0" smtClean="0"/>
              <a:t>, point </a:t>
            </a:r>
            <a:r>
              <a:rPr lang="sk-SK" dirty="0" err="1" smtClean="0"/>
              <a:t>represents</a:t>
            </a:r>
            <a:r>
              <a:rPr lang="sk-SK" dirty="0" smtClean="0"/>
              <a:t> </a:t>
            </a:r>
            <a:r>
              <a:rPr lang="sk-SK" dirty="0" err="1" smtClean="0"/>
              <a:t>the</a:t>
            </a:r>
            <a:r>
              <a:rPr lang="sk-SK" dirty="0" smtClean="0"/>
              <a:t> </a:t>
            </a:r>
            <a:r>
              <a:rPr lang="sk-SK" dirty="0" err="1" smtClean="0"/>
              <a:t>start</a:t>
            </a:r>
            <a:r>
              <a:rPr lang="sk-SK" dirty="0" smtClean="0"/>
              <a:t> </a:t>
            </a:r>
            <a:r>
              <a:rPr lang="sk-SK" dirty="0" err="1" smtClean="0"/>
              <a:t>of</a:t>
            </a:r>
            <a:r>
              <a:rPr lang="sk-SK" dirty="0" smtClean="0"/>
              <a:t> </a:t>
            </a:r>
            <a:r>
              <a:rPr lang="sk-SK" dirty="0" err="1" smtClean="0"/>
              <a:t>the</a:t>
            </a:r>
            <a:r>
              <a:rPr lang="sk-SK" dirty="0" smtClean="0"/>
              <a:t> </a:t>
            </a:r>
            <a:r>
              <a:rPr lang="sk-SK" dirty="0" err="1" smtClean="0"/>
              <a:t>welded</a:t>
            </a:r>
            <a:r>
              <a:rPr lang="sk-SK" dirty="0" smtClean="0"/>
              <a:t> </a:t>
            </a:r>
            <a:r>
              <a:rPr lang="sk-SK" dirty="0" err="1" smtClean="0"/>
              <a:t>joint</a:t>
            </a:r>
            <a:r>
              <a:rPr lang="sk-SK" dirty="0" smtClean="0"/>
              <a:t>.  </a:t>
            </a:r>
            <a:r>
              <a:rPr lang="sk-SK" dirty="0" err="1" smtClean="0"/>
              <a:t>If</a:t>
            </a:r>
            <a:r>
              <a:rPr lang="sk-SK" dirty="0" smtClean="0"/>
              <a:t> </a:t>
            </a:r>
            <a:r>
              <a:rPr lang="sk-SK" dirty="0" err="1" smtClean="0"/>
              <a:t>you</a:t>
            </a:r>
            <a:r>
              <a:rPr lang="sk-SK" dirty="0" smtClean="0"/>
              <a:t> </a:t>
            </a:r>
            <a:r>
              <a:rPr lang="sk-SK" dirty="0" err="1" smtClean="0"/>
              <a:t>look</a:t>
            </a:r>
            <a:r>
              <a:rPr lang="sk-SK" dirty="0" smtClean="0"/>
              <a:t> </a:t>
            </a:r>
            <a:r>
              <a:rPr lang="sk-SK" dirty="0" err="1" smtClean="0"/>
              <a:t>at</a:t>
            </a:r>
            <a:r>
              <a:rPr lang="sk-SK" dirty="0" smtClean="0"/>
              <a:t> </a:t>
            </a:r>
            <a:r>
              <a:rPr lang="sk-SK" dirty="0" err="1" smtClean="0"/>
              <a:t>the</a:t>
            </a:r>
            <a:r>
              <a:rPr lang="sk-SK" dirty="0" smtClean="0"/>
              <a:t> </a:t>
            </a:r>
            <a:r>
              <a:rPr lang="sk-SK" dirty="0" err="1" smtClean="0"/>
              <a:t>picture</a:t>
            </a:r>
            <a:r>
              <a:rPr lang="sk-SK" dirty="0" smtClean="0"/>
              <a:t> </a:t>
            </a:r>
            <a:r>
              <a:rPr lang="sk-SK" dirty="0" err="1" smtClean="0"/>
              <a:t>at</a:t>
            </a:r>
            <a:r>
              <a:rPr lang="sk-SK" dirty="0" smtClean="0"/>
              <a:t> </a:t>
            </a:r>
            <a:r>
              <a:rPr lang="sk-SK" dirty="0" err="1" smtClean="0"/>
              <a:t>the</a:t>
            </a:r>
            <a:r>
              <a:rPr lang="sk-SK" dirty="0" smtClean="0"/>
              <a:t> top </a:t>
            </a:r>
            <a:r>
              <a:rPr lang="sk-SK" dirty="0" err="1" smtClean="0"/>
              <a:t>which</a:t>
            </a:r>
            <a:r>
              <a:rPr lang="sk-SK" dirty="0" smtClean="0"/>
              <a:t> </a:t>
            </a:r>
            <a:r>
              <a:rPr lang="sk-SK" dirty="0" err="1" smtClean="0"/>
              <a:t>is</a:t>
            </a:r>
            <a:r>
              <a:rPr lang="sk-SK" dirty="0" smtClean="0"/>
              <a:t> </a:t>
            </a:r>
            <a:r>
              <a:rPr lang="sk-SK" dirty="0" err="1" smtClean="0"/>
              <a:t>lattice</a:t>
            </a:r>
            <a:r>
              <a:rPr lang="sk-SK" dirty="0" smtClean="0"/>
              <a:t> parameter </a:t>
            </a:r>
            <a:r>
              <a:rPr lang="sk-SK" dirty="0" err="1" smtClean="0"/>
              <a:t>of</a:t>
            </a:r>
            <a:r>
              <a:rPr lang="sk-SK" dirty="0" smtClean="0"/>
              <a:t> </a:t>
            </a:r>
            <a:r>
              <a:rPr lang="sk-SK" dirty="0" err="1" smtClean="0"/>
              <a:t>Aluminium</a:t>
            </a:r>
            <a:r>
              <a:rPr lang="sk-SK" dirty="0" smtClean="0"/>
              <a:t>, </a:t>
            </a:r>
            <a:r>
              <a:rPr lang="sk-SK" dirty="0" err="1" smtClean="0"/>
              <a:t>you</a:t>
            </a:r>
            <a:r>
              <a:rPr lang="sk-SK" dirty="0" smtClean="0"/>
              <a:t> </a:t>
            </a:r>
            <a:r>
              <a:rPr lang="sk-SK" dirty="0" err="1" smtClean="0"/>
              <a:t>can</a:t>
            </a:r>
            <a:r>
              <a:rPr lang="sk-SK" dirty="0" smtClean="0"/>
              <a:t> </a:t>
            </a:r>
            <a:r>
              <a:rPr lang="sk-SK" dirty="0" err="1" smtClean="0"/>
              <a:t>see</a:t>
            </a:r>
            <a:r>
              <a:rPr lang="sk-SK" dirty="0" smtClean="0"/>
              <a:t> </a:t>
            </a:r>
            <a:r>
              <a:rPr lang="sk-SK" dirty="0" err="1" smtClean="0"/>
              <a:t>that</a:t>
            </a:r>
            <a:r>
              <a:rPr lang="sk-SK" dirty="0" smtClean="0"/>
              <a:t> </a:t>
            </a:r>
            <a:r>
              <a:rPr lang="sk-SK" dirty="0" err="1" smtClean="0"/>
              <a:t>at</a:t>
            </a:r>
            <a:r>
              <a:rPr lang="sk-SK" dirty="0" smtClean="0"/>
              <a:t> </a:t>
            </a:r>
            <a:r>
              <a:rPr lang="sk-SK" dirty="0" err="1" smtClean="0"/>
              <a:t>the</a:t>
            </a:r>
            <a:r>
              <a:rPr lang="sk-SK" dirty="0" smtClean="0"/>
              <a:t> </a:t>
            </a:r>
            <a:r>
              <a:rPr lang="sk-SK" dirty="0" err="1" smtClean="0"/>
              <a:t>beginning</a:t>
            </a:r>
            <a:r>
              <a:rPr lang="sk-SK" dirty="0" smtClean="0"/>
              <a:t> </a:t>
            </a:r>
            <a:r>
              <a:rPr lang="sk-SK" dirty="0" err="1" smtClean="0"/>
              <a:t>it</a:t>
            </a:r>
            <a:r>
              <a:rPr lang="sk-SK" dirty="0" smtClean="0"/>
              <a:t> </a:t>
            </a:r>
            <a:r>
              <a:rPr lang="sk-SK" dirty="0" err="1" smtClean="0"/>
              <a:t>is</a:t>
            </a:r>
            <a:r>
              <a:rPr lang="sk-SK" dirty="0" smtClean="0"/>
              <a:t> </a:t>
            </a:r>
            <a:r>
              <a:rPr lang="en-GB" dirty="0" smtClean="0"/>
              <a:t>significantly bigger (0.2</a:t>
            </a:r>
            <a:r>
              <a:rPr lang="sk-SK" dirty="0" smtClean="0"/>
              <a:t>%)</a:t>
            </a:r>
            <a:r>
              <a:rPr lang="en-GB" dirty="0" smtClean="0"/>
              <a:t> compared to the pure Al phase.</a:t>
            </a:r>
            <a:r>
              <a:rPr lang="sk-SK" dirty="0" smtClean="0"/>
              <a:t> </a:t>
            </a:r>
            <a:r>
              <a:rPr lang="en-GB" dirty="0" smtClean="0"/>
              <a:t>This is due to the diffusion of larger Mg phase to the lattice of Al. With increased distance from the interface the lattice parameter gradually decreases to the value of pure Al phase. </a:t>
            </a:r>
            <a:r>
              <a:rPr lang="sk-SK" dirty="0" err="1" smtClean="0"/>
              <a:t>With</a:t>
            </a:r>
            <a:r>
              <a:rPr lang="en-GB" dirty="0" smtClean="0"/>
              <a:t> increased distance, the </a:t>
            </a:r>
            <a:r>
              <a:rPr lang="sk-SK" dirty="0" err="1" smtClean="0"/>
              <a:t>cubic</a:t>
            </a:r>
            <a:r>
              <a:rPr lang="sk-SK" dirty="0" smtClean="0"/>
              <a:t> </a:t>
            </a:r>
            <a:r>
              <a:rPr lang="en-GB" dirty="0" smtClean="0"/>
              <a:t>lattice becomes more and more enriched by Al atoms what is nicely demonstrated by increased Al (200) peak area. Full width at half maximum (FWHM) of the peak increases testifying crystalline size reduction and increased lattice deformation by going from the interface to aluminium</a:t>
            </a:r>
            <a:r>
              <a:rPr lang="sk-SK" dirty="0" smtClean="0"/>
              <a:t>.</a:t>
            </a:r>
            <a:r>
              <a:rPr lang="en-GB" dirty="0" smtClean="0"/>
              <a:t> </a:t>
            </a:r>
            <a:endParaRPr lang="sk-SK"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5A1F2AB-4D3D-448F-9B16-10FF0DDDB2C6}" type="slidenum">
              <a:rPr lang="en-GB" smtClean="0"/>
              <a:pPr/>
              <a:t>15</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dirty="0" smtClean="0"/>
              <a:t>For the case of Mg, Al</a:t>
            </a:r>
            <a:r>
              <a:rPr lang="sk-SK" dirty="0" smtClean="0"/>
              <a:t> </a:t>
            </a:r>
            <a:r>
              <a:rPr lang="sk-SK" dirty="0" err="1" smtClean="0"/>
              <a:t>with</a:t>
            </a:r>
            <a:r>
              <a:rPr lang="sk-SK" dirty="0" smtClean="0"/>
              <a:t> </a:t>
            </a:r>
            <a:r>
              <a:rPr lang="sk-SK" dirty="0" err="1" smtClean="0"/>
              <a:t>smaller</a:t>
            </a:r>
            <a:r>
              <a:rPr lang="sk-SK" dirty="0" smtClean="0"/>
              <a:t> </a:t>
            </a:r>
            <a:r>
              <a:rPr lang="sk-SK" dirty="0" err="1" smtClean="0"/>
              <a:t>atomic</a:t>
            </a:r>
            <a:r>
              <a:rPr lang="sk-SK" dirty="0" smtClean="0"/>
              <a:t> </a:t>
            </a:r>
            <a:r>
              <a:rPr lang="sk-SK" dirty="0" err="1" smtClean="0"/>
              <a:t>radius</a:t>
            </a:r>
            <a:r>
              <a:rPr lang="sk-SK" dirty="0" smtClean="0"/>
              <a:t> </a:t>
            </a:r>
            <a:r>
              <a:rPr lang="en-GB" dirty="0" smtClean="0"/>
              <a:t>is penetrating to the lattice of Mg manifested by lattice parameter decrease</a:t>
            </a:r>
            <a:r>
              <a:rPr lang="sk-SK" dirty="0" smtClean="0"/>
              <a:t> </a:t>
            </a:r>
            <a:r>
              <a:rPr lang="sk-SK" dirty="0" err="1" smtClean="0"/>
              <a:t>how</a:t>
            </a:r>
            <a:r>
              <a:rPr lang="sk-SK" dirty="0" smtClean="0"/>
              <a:t> </a:t>
            </a:r>
            <a:r>
              <a:rPr lang="sk-SK" dirty="0" err="1" smtClean="0"/>
              <a:t>we</a:t>
            </a:r>
            <a:r>
              <a:rPr lang="sk-SK" dirty="0" smtClean="0"/>
              <a:t> </a:t>
            </a:r>
            <a:r>
              <a:rPr lang="sk-SK" dirty="0" err="1" smtClean="0"/>
              <a:t>can</a:t>
            </a:r>
            <a:r>
              <a:rPr lang="sk-SK" dirty="0" smtClean="0"/>
              <a:t> </a:t>
            </a:r>
            <a:r>
              <a:rPr lang="sk-SK" dirty="0" err="1" smtClean="0"/>
              <a:t>see</a:t>
            </a:r>
            <a:r>
              <a:rPr lang="sk-SK" dirty="0" smtClean="0"/>
              <a:t> on </a:t>
            </a:r>
            <a:r>
              <a:rPr lang="sk-SK" dirty="0" err="1" smtClean="0"/>
              <a:t>the</a:t>
            </a:r>
            <a:r>
              <a:rPr lang="sk-SK" dirty="0" smtClean="0"/>
              <a:t> 2 top </a:t>
            </a:r>
            <a:r>
              <a:rPr lang="sk-SK" dirty="0" err="1" smtClean="0"/>
              <a:t>graphs</a:t>
            </a:r>
            <a:r>
              <a:rPr lang="sk-SK" dirty="0" smtClean="0"/>
              <a:t>. </a:t>
            </a:r>
            <a:r>
              <a:rPr lang="en-GB" dirty="0" smtClean="0"/>
              <a:t>With more Al atoms in the Mg lattice area bellow Mg peak decrease</a:t>
            </a:r>
            <a:r>
              <a:rPr lang="sk-SK" dirty="0" smtClean="0"/>
              <a:t>s </a:t>
            </a:r>
            <a:r>
              <a:rPr lang="sk-SK" dirty="0" err="1" smtClean="0"/>
              <a:t>what</a:t>
            </a:r>
            <a:r>
              <a:rPr lang="sk-SK" dirty="0" smtClean="0"/>
              <a:t> </a:t>
            </a:r>
            <a:r>
              <a:rPr lang="sk-SK" dirty="0" err="1" smtClean="0"/>
              <a:t>illustrates</a:t>
            </a:r>
            <a:r>
              <a:rPr lang="sk-SK" dirty="0" smtClean="0"/>
              <a:t> </a:t>
            </a:r>
            <a:r>
              <a:rPr lang="sk-SK" dirty="0" err="1" smtClean="0"/>
              <a:t>left</a:t>
            </a:r>
            <a:r>
              <a:rPr lang="sk-SK" dirty="0" smtClean="0"/>
              <a:t> </a:t>
            </a:r>
            <a:r>
              <a:rPr lang="sk-SK" dirty="0" err="1" smtClean="0"/>
              <a:t>graph</a:t>
            </a:r>
            <a:r>
              <a:rPr lang="sk-SK" dirty="0" smtClean="0"/>
              <a:t> on </a:t>
            </a:r>
            <a:r>
              <a:rPr lang="sk-SK" dirty="0" err="1" smtClean="0"/>
              <a:t>the</a:t>
            </a:r>
            <a:r>
              <a:rPr lang="sk-SK" dirty="0" smtClean="0"/>
              <a:t> </a:t>
            </a:r>
            <a:r>
              <a:rPr lang="sk-SK" dirty="0" err="1" smtClean="0"/>
              <a:t>bottom</a:t>
            </a:r>
            <a:r>
              <a:rPr lang="sk-SK" dirty="0" smtClean="0"/>
              <a:t>. </a:t>
            </a:r>
          </a:p>
          <a:p>
            <a:pPr eaLnBrk="1" hangingPunct="1"/>
            <a:endParaRPr lang="sk-SK" dirty="0" smtClean="0"/>
          </a:p>
          <a:p>
            <a:pPr eaLnBrk="1" hangingPunct="1"/>
            <a:r>
              <a:rPr lang="sk-SK" dirty="0" err="1" smtClean="0"/>
              <a:t>How</a:t>
            </a:r>
            <a:r>
              <a:rPr lang="sk-SK" dirty="0" smtClean="0"/>
              <a:t> </a:t>
            </a:r>
            <a:r>
              <a:rPr lang="sk-SK" dirty="0" err="1" smtClean="0"/>
              <a:t>we</a:t>
            </a:r>
            <a:r>
              <a:rPr lang="sk-SK" dirty="0" smtClean="0"/>
              <a:t> </a:t>
            </a:r>
            <a:r>
              <a:rPr lang="sk-SK" dirty="0" err="1" smtClean="0"/>
              <a:t>can</a:t>
            </a:r>
            <a:r>
              <a:rPr lang="sk-SK" dirty="0" smtClean="0"/>
              <a:t> </a:t>
            </a:r>
            <a:r>
              <a:rPr lang="sk-SK" dirty="0" err="1" smtClean="0"/>
              <a:t>see</a:t>
            </a:r>
            <a:r>
              <a:rPr lang="sk-SK" dirty="0" smtClean="0"/>
              <a:t> </a:t>
            </a:r>
            <a:r>
              <a:rPr lang="sk-SK" dirty="0" err="1" smtClean="0"/>
              <a:t>from</a:t>
            </a:r>
            <a:r>
              <a:rPr lang="sk-SK" dirty="0" smtClean="0"/>
              <a:t> </a:t>
            </a:r>
            <a:r>
              <a:rPr lang="sk-SK" dirty="0" err="1" smtClean="0"/>
              <a:t>the</a:t>
            </a:r>
            <a:r>
              <a:rPr lang="sk-SK" dirty="0" smtClean="0"/>
              <a:t> FWHM parameter </a:t>
            </a:r>
            <a:r>
              <a:rPr lang="sk-SK" dirty="0" err="1" smtClean="0"/>
              <a:t>decrease</a:t>
            </a:r>
            <a:r>
              <a:rPr lang="sk-SK" dirty="0" smtClean="0"/>
              <a:t>, t</a:t>
            </a:r>
            <a:r>
              <a:rPr lang="en-GB" dirty="0" smtClean="0"/>
              <a:t>here is less failures incorporated at Mg matrix measured closer to the boundary, likely caused by the effect of thermal induced material relaxation</a:t>
            </a:r>
            <a:r>
              <a:rPr lang="sk-SK" dirty="0" smtClean="0"/>
              <a:t>.</a:t>
            </a:r>
          </a:p>
          <a:p>
            <a:pPr eaLnBrk="1" hangingPunct="1"/>
            <a:endParaRPr lang="sk-SK" dirty="0" smtClean="0"/>
          </a:p>
          <a:p>
            <a:r>
              <a:rPr lang="sk-SK" i="1" dirty="0" smtClean="0"/>
              <a:t>So </a:t>
            </a:r>
            <a:r>
              <a:rPr lang="sk-SK" i="1" dirty="0" err="1" smtClean="0"/>
              <a:t>this</a:t>
            </a:r>
            <a:r>
              <a:rPr lang="sk-SK" i="1" dirty="0" smtClean="0"/>
              <a:t> </a:t>
            </a:r>
            <a:r>
              <a:rPr lang="sk-SK" i="1" dirty="0" err="1" smtClean="0"/>
              <a:t>information</a:t>
            </a:r>
            <a:r>
              <a:rPr lang="sk-SK" i="1" dirty="0" smtClean="0"/>
              <a:t> </a:t>
            </a:r>
            <a:r>
              <a:rPr lang="en-US" i="1" dirty="0" smtClean="0"/>
              <a:t>brings us to the end of the final section. Now, if I can just </a:t>
            </a:r>
            <a:r>
              <a:rPr lang="en-US" i="1" dirty="0" err="1" smtClean="0"/>
              <a:t>summarise</a:t>
            </a:r>
            <a:r>
              <a:rPr lang="sk-SK" i="1" dirty="0" smtClean="0"/>
              <a:t> &lt;</a:t>
            </a:r>
            <a:r>
              <a:rPr lang="sk-SK" i="1" dirty="0" err="1" smtClean="0"/>
              <a:t>sammrrajz</a:t>
            </a:r>
            <a:r>
              <a:rPr lang="sk-SK" i="1" dirty="0" smtClean="0"/>
              <a:t>&gt;</a:t>
            </a:r>
            <a:r>
              <a:rPr lang="en-US" i="1" dirty="0" smtClean="0"/>
              <a:t> the main points again.</a:t>
            </a:r>
            <a:endParaRPr lang="en-US" dirty="0" smtClean="0"/>
          </a:p>
          <a:p>
            <a:pPr eaLnBrk="1" hangingPunct="1"/>
            <a:endParaRPr lang="sk-SK" dirty="0" smtClean="0"/>
          </a:p>
          <a:p>
            <a:pPr eaLnBrk="1" hangingPunct="1"/>
            <a:endParaRPr lang="sk-SK" dirty="0" smtClean="0"/>
          </a:p>
          <a:p>
            <a:pPr eaLnBrk="1" hangingPunct="1"/>
            <a:endParaRPr lang="sk-SK" dirty="0" smtClean="0"/>
          </a:p>
          <a:p>
            <a:pPr eaLnBrk="1" hangingPunct="1"/>
            <a:endParaRPr lang="sk-SK" dirty="0" smtClean="0"/>
          </a:p>
          <a:p>
            <a:pPr eaLnBrk="1" hangingPunct="1"/>
            <a:endParaRPr lang="sk-SK"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802DCA8-C118-4DFD-A929-F3B88A9F82D9}" type="slidenum">
              <a:rPr lang="en-GB" smtClean="0"/>
              <a:pPr/>
              <a:t>16</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sk-S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3B8EAD9-2E76-4EBE-8985-B69C7496651A}" type="slidenum">
              <a:rPr lang="en-GB" smtClean="0"/>
              <a:pPr/>
              <a:t>17</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sk-SK" smtClean="0"/>
              <a:t>I would like to express my thanks to some people and institutions: thanks to ........</a:t>
            </a:r>
          </a:p>
          <a:p>
            <a:pPr eaLnBrk="1" hangingPunct="1"/>
            <a:r>
              <a:rPr lang="sk-SK" smtClean="0"/>
              <a:t>Thanks also to Slovak Grant Agency for Science   and    Ministry of Edication, Youth and Sport of Czech republic for financial support</a:t>
            </a:r>
          </a:p>
          <a:p>
            <a:pPr eaLnBrk="1" hangingPunct="1"/>
            <a:endParaRPr lang="sk-S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72D1FFF-CAEE-4034-B3BE-BFDB57D6AD58}" type="slidenum">
              <a:rPr lang="en-GB" smtClean="0"/>
              <a:pPr/>
              <a:t>2</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sk-SK" smtClean="0"/>
              <a:t>My talk is divided into seven parts, firstly I will tell you general informations about our material, then I will characterise it from the viewpoint of experimental techniques like metallography, optical profilometry, SEM analysis and microhardness and finally </a:t>
            </a:r>
            <a:r>
              <a:rPr lang="en-GB" smtClean="0"/>
              <a:t>hard X-ray micro-diffraction experiment</a:t>
            </a:r>
            <a:r>
              <a:rPr lang="sk-SK" smtClean="0"/>
              <a:t> will conclude my speech.</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F40000B-998F-4612-9202-028B3ED8760D}" type="slidenum">
              <a:rPr lang="en-GB" smtClean="0"/>
              <a:pPr/>
              <a:t>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sk-SK" smtClean="0"/>
              <a:t>Let´s start with som informations about our material. ..One of the criterions of the industry for materials selection is high </a:t>
            </a:r>
            <a:r>
              <a:rPr lang="cs-CZ" smtClean="0"/>
              <a:t> strength to weight ratio with the requirement of economical production and enviroment protection. Magnesium is the lightest among metallic materials used in industry, </a:t>
            </a:r>
            <a:r>
              <a:rPr lang="en-US" smtClean="0"/>
              <a:t>it’s density is about 2/3</a:t>
            </a:r>
            <a:r>
              <a:rPr lang="sk-SK" smtClean="0"/>
              <a:t> (two – thirds)</a:t>
            </a:r>
            <a:r>
              <a:rPr lang="en-US" smtClean="0"/>
              <a:t> of that of aluminium</a:t>
            </a:r>
            <a:r>
              <a:rPr lang="sk-SK" smtClean="0"/>
              <a:t> and can be recycled without any degradation in physical properties. Aluminium offers corrosion resistance, good formability and high strength to weight ratio so the combination of these two materials in the form of laminates seems to be a promising &lt;promising&gt; structural materials meeting requirements of the manufacturers &lt;nanjufak...&gt; and offering combination of the properties of both materials.</a:t>
            </a:r>
          </a:p>
          <a:p>
            <a:pPr eaLnBrk="1" hangingPunct="1"/>
            <a:endParaRPr lang="sk-SK" smtClean="0"/>
          </a:p>
          <a:p>
            <a:pPr eaLnBrk="1" hangingPunct="1"/>
            <a:r>
              <a:rPr lang="en-GB" smtClean="0"/>
              <a:t>Our bimetal sample with a length of approximately 6 mm and width of 4.8 mm was made by explosi</a:t>
            </a:r>
            <a:r>
              <a:rPr lang="sk-SK" smtClean="0"/>
              <a:t>on</a:t>
            </a:r>
            <a:r>
              <a:rPr lang="en-GB" smtClean="0"/>
              <a:t> welding of commercially available magnesium </a:t>
            </a:r>
            <a:r>
              <a:rPr lang="sk-SK" smtClean="0"/>
              <a:t>&lt;magnízium&gt; </a:t>
            </a:r>
            <a:r>
              <a:rPr lang="en-GB" smtClean="0"/>
              <a:t>and aluminium</a:t>
            </a:r>
            <a:r>
              <a:rPr lang="sk-SK" smtClean="0"/>
              <a:t> &lt;aljuminium&gt;. </a:t>
            </a:r>
            <a:r>
              <a:rPr lang="en-GB" smtClean="0"/>
              <a:t>The thickness of Mg plate is 1.3 mm, Al has 3.5 mm in width.</a:t>
            </a:r>
            <a:endParaRPr lang="sk-SK" smtClean="0"/>
          </a:p>
          <a:p>
            <a:pPr eaLnBrk="1" hangingPunct="1"/>
            <a:endParaRPr lang="sk-SK" smtClean="0"/>
          </a:p>
          <a:p>
            <a:pPr eaLnBrk="1" hangingPunct="1"/>
            <a:r>
              <a:rPr lang="sk-SK" smtClean="0"/>
              <a:t>We obtained this sandwich thanks to cooperation  with Prof. Eva Mazancová and Ing. Dmytro Ostroushko from Vysoká śkola Báňská, technical university of Ostrava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F2E0F6B-CC57-432D-8526-2C9394868A30}" type="slidenum">
              <a:rPr lang="en-GB" smtClean="0"/>
              <a:pPr/>
              <a:t>4</a:t>
            </a:fld>
            <a:endParaRPr lang="en-GB"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sk-SK" smtClean="0"/>
              <a:t>Now let´s start with metallography – </a:t>
            </a:r>
            <a:r>
              <a:rPr lang="en-GB" smtClean="0"/>
              <a:t>the specimen </a:t>
            </a:r>
            <a:r>
              <a:rPr lang="sk-SK" smtClean="0"/>
              <a:t>was </a:t>
            </a:r>
            <a:r>
              <a:rPr lang="en-GB" smtClean="0"/>
              <a:t>embedded in IsoFast thermosetting resin (Struers GmBH) at a pressure of 28 MPa and a temperature of 170 </a:t>
            </a:r>
            <a:r>
              <a:rPr lang="sk-SK" smtClean="0"/>
              <a:t> (one – hundred seventy degrees)</a:t>
            </a:r>
            <a:r>
              <a:rPr lang="en-GB" smtClean="0"/>
              <a:t>°C</a:t>
            </a:r>
            <a:r>
              <a:rPr lang="sk-SK" smtClean="0"/>
              <a:t>. </a:t>
            </a:r>
            <a:r>
              <a:rPr lang="en-GB" smtClean="0"/>
              <a:t>The sample </a:t>
            </a:r>
            <a:r>
              <a:rPr lang="sk-SK" smtClean="0"/>
              <a:t>was</a:t>
            </a:r>
            <a:r>
              <a:rPr lang="en-GB" smtClean="0"/>
              <a:t> grounded and polished with colloidal silica suspension with a grain size of </a:t>
            </a:r>
            <a:r>
              <a:rPr lang="sk-SK" smtClean="0"/>
              <a:t>&lt;ziro point&gt; </a:t>
            </a:r>
            <a:r>
              <a:rPr lang="en-GB" smtClean="0"/>
              <a:t>0.05 microns</a:t>
            </a:r>
            <a:r>
              <a:rPr lang="sk-SK" smtClean="0"/>
              <a:t>.</a:t>
            </a:r>
          </a:p>
          <a:p>
            <a:pPr eaLnBrk="1" hangingPunct="1"/>
            <a:endParaRPr lang="sk-SK" smtClean="0"/>
          </a:p>
          <a:p>
            <a:pPr eaLnBrk="1" hangingPunct="1"/>
            <a:r>
              <a:rPr lang="sk-SK" smtClean="0"/>
              <a:t>Figure  a) &lt;ej&gt; and b&lt;bí&gt; show the microstructre of magnesium and aluminium respectively  at magnification of  1000 (one thousand) X It consists of elongated and spheric grains of various phases.</a:t>
            </a:r>
          </a:p>
          <a:p>
            <a:pPr eaLnBrk="1" hangingPunct="1"/>
            <a:r>
              <a:rPr lang="sk-SK" smtClean="0"/>
              <a:t>Figure c) illustrates the joint between Mg and Al at magnification of 500 (five hundred) x. </a:t>
            </a:r>
            <a:r>
              <a:rPr lang="en-GB" smtClean="0"/>
              <a:t>We made in total 10 optical micrographs from the interface region with aim to evaluate average thickness of the interface (bond) we found it in all micrographs almost the same </a:t>
            </a:r>
            <a:r>
              <a:rPr lang="en-US" smtClean="0"/>
              <a:t>~ </a:t>
            </a:r>
            <a:r>
              <a:rPr lang="en-GB" smtClean="0"/>
              <a:t>45 microns wide.</a:t>
            </a:r>
            <a:endParaRPr lang="sk-S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F1C69E0-075B-47BA-A22B-F8067DF79553}" type="slidenum">
              <a:rPr lang="en-GB" smtClean="0"/>
              <a:pPr/>
              <a:t>5</a:t>
            </a:fld>
            <a:endParaRPr lang="en-GB"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GB" smtClean="0"/>
              <a:t>One interesting observation from our light optical microscopy was we were not able to focus image simultaneously on both materials </a:t>
            </a:r>
            <a:r>
              <a:rPr lang="sk-SK" smtClean="0"/>
              <a:t>which can bee seen on the top of the slide.</a:t>
            </a:r>
          </a:p>
          <a:p>
            <a:pPr eaLnBrk="1" hangingPunct="1"/>
            <a:endParaRPr lang="sk-SK" smtClean="0"/>
          </a:p>
          <a:p>
            <a:pPr eaLnBrk="1" hangingPunct="1"/>
            <a:r>
              <a:rPr lang="en-GB" smtClean="0"/>
              <a:t>The reason is</a:t>
            </a:r>
            <a:r>
              <a:rPr lang="sk-SK" smtClean="0"/>
              <a:t> of course height</a:t>
            </a:r>
            <a:r>
              <a:rPr lang="en-GB" smtClean="0"/>
              <a:t> difference between Mg- (lower) and Al- (higher) planes</a:t>
            </a:r>
            <a:r>
              <a:rPr lang="sk-SK" smtClean="0"/>
              <a:t>. The height difference value was</a:t>
            </a:r>
            <a:r>
              <a:rPr lang="en-GB" smtClean="0"/>
              <a:t> revealed by 3D Optical Profiler SENSOFAR PLu neox. The</a:t>
            </a:r>
            <a:r>
              <a:rPr lang="sk-SK" smtClean="0"/>
              <a:t> &lt;av:ridž&gt; averige</a:t>
            </a:r>
            <a:r>
              <a:rPr lang="en-GB" smtClean="0"/>
              <a:t> difference is approximately 8 micron</a:t>
            </a:r>
            <a:r>
              <a:rPr lang="sk-SK" smtClean="0"/>
              <a:t> depending on the position of the measurement.</a:t>
            </a:r>
          </a:p>
          <a:p>
            <a:pPr eaLnBrk="1" hangingPunct="1"/>
            <a:endParaRPr lang="sk-SK" smtClean="0"/>
          </a:p>
          <a:p>
            <a:pPr eaLnBrk="1" hangingPunct="1"/>
            <a:endParaRPr lang="sk-S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7C92A8-AF99-4A12-AE77-9E28A2B5EE75}" type="slidenum">
              <a:rPr lang="en-GB" smtClean="0"/>
              <a:pPr/>
              <a:t>6</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GB" smtClean="0"/>
              <a:t>We made several efforts to change the procedure of sample preparation (</a:t>
            </a:r>
            <a:r>
              <a:rPr lang="sk-SK" smtClean="0"/>
              <a:t>it does mean </a:t>
            </a:r>
            <a:r>
              <a:rPr lang="en-GB" smtClean="0"/>
              <a:t>various grinding papers, polishing clothes and suspensions) but the result was </a:t>
            </a:r>
            <a:r>
              <a:rPr lang="sk-SK" smtClean="0"/>
              <a:t>almost &lt;olmoust&gt; the  same as you can see on statistical values from the analysis of profiles polished with and without silica suspension. So the conclusion is that sample preparation procedure didn´t influence the value of height difference in any substantional manner and the difference  is caused simple due</a:t>
            </a:r>
            <a:r>
              <a:rPr lang="en-GB" smtClean="0"/>
              <a:t> </a:t>
            </a:r>
            <a:r>
              <a:rPr lang="sk-SK" smtClean="0"/>
              <a:t>uneven </a:t>
            </a:r>
            <a:r>
              <a:rPr lang="en-GB" smtClean="0"/>
              <a:t>hardness of investigated</a:t>
            </a:r>
            <a:r>
              <a:rPr lang="sk-SK" smtClean="0"/>
              <a:t> </a:t>
            </a:r>
            <a:r>
              <a:rPr lang="en-GB" smtClean="0"/>
              <a:t>materials</a:t>
            </a:r>
            <a:r>
              <a:rPr lang="sk-SK"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obrazu snímky 1"/>
          <p:cNvSpPr>
            <a:spLocks noGrp="1" noRot="1" noChangeAspect="1" noTextEdit="1"/>
          </p:cNvSpPr>
          <p:nvPr>
            <p:ph type="sldImg"/>
          </p:nvPr>
        </p:nvSpPr>
        <p:spPr>
          <a:ln/>
        </p:spPr>
      </p:sp>
      <p:sp>
        <p:nvSpPr>
          <p:cNvPr id="27651" name="Zástupný symbol poznámok 2"/>
          <p:cNvSpPr>
            <a:spLocks noGrp="1"/>
          </p:cNvSpPr>
          <p:nvPr>
            <p:ph type="body" idx="1"/>
          </p:nvPr>
        </p:nvSpPr>
        <p:spPr>
          <a:noFill/>
          <a:ln/>
        </p:spPr>
        <p:txBody>
          <a:bodyPr/>
          <a:lstStyle/>
          <a:p>
            <a:r>
              <a:rPr lang="en-US" i="1" smtClean="0"/>
              <a:t>Now I’d like to move on </a:t>
            </a:r>
            <a:r>
              <a:rPr lang="sk-SK" i="1" smtClean="0"/>
              <a:t>to </a:t>
            </a:r>
            <a:r>
              <a:rPr lang="sk-SK" smtClean="0"/>
              <a:t>Scanning electron microscopy. On the left side is microstructure </a:t>
            </a:r>
            <a:r>
              <a:rPr lang="sk-SK" i="1" smtClean="0"/>
              <a:t>of Magnesium and Aluminium at magnification of 600X . We were interestied in the purity of materials. </a:t>
            </a:r>
            <a:r>
              <a:rPr lang="sk-SK" smtClean="0"/>
              <a:t>C</a:t>
            </a:r>
            <a:r>
              <a:rPr lang="en-GB" smtClean="0"/>
              <a:t>hemical composition of welded materials</a:t>
            </a:r>
            <a:r>
              <a:rPr lang="sk-SK" smtClean="0"/>
              <a:t> were </a:t>
            </a:r>
            <a:r>
              <a:rPr lang="en-GB" smtClean="0"/>
              <a:t>determined by </a:t>
            </a:r>
            <a:r>
              <a:rPr lang="sk-SK" smtClean="0"/>
              <a:t>EDX </a:t>
            </a:r>
            <a:r>
              <a:rPr lang="en-GB" smtClean="0"/>
              <a:t>microanalysis measured far away </a:t>
            </a:r>
            <a:r>
              <a:rPr lang="sk-SK" smtClean="0"/>
              <a:t>from </a:t>
            </a:r>
            <a:r>
              <a:rPr lang="en-GB" smtClean="0"/>
              <a:t>the interface region</a:t>
            </a:r>
            <a:r>
              <a:rPr lang="sk-SK" smtClean="0"/>
              <a:t>. </a:t>
            </a:r>
            <a:r>
              <a:rPr lang="en-GB" smtClean="0"/>
              <a:t>Chemical composition is varying with the majority of elements corresponding to Mg and Al.</a:t>
            </a:r>
            <a:r>
              <a:rPr lang="sk-SK" smtClean="0"/>
              <a:t> If you look at the tables in magnesium we identified Silicon and Oxygen and in Aluminium it was Copper and Oxygen. </a:t>
            </a:r>
          </a:p>
          <a:p>
            <a:endParaRPr lang="sk-SK" smtClean="0"/>
          </a:p>
          <a:p>
            <a:r>
              <a:rPr lang="sk-SK" smtClean="0"/>
              <a:t>On the right side you can see the morphology of the welded joint  at magnification of 2000X where specimen was tilted to 70° &lt;seventy degrees&gt;for getting better contrast.</a:t>
            </a:r>
            <a:endParaRPr lang="en-US" smtClean="0"/>
          </a:p>
          <a:p>
            <a:endParaRPr lang="sk-SK" smtClean="0"/>
          </a:p>
          <a:p>
            <a:endParaRPr lang="sk-SK" smtClean="0"/>
          </a:p>
          <a:p>
            <a:endParaRPr lang="sk-SK" smtClean="0"/>
          </a:p>
        </p:txBody>
      </p:sp>
      <p:sp>
        <p:nvSpPr>
          <p:cNvPr id="27652" name="Zástupný symbol čísla snímky 3"/>
          <p:cNvSpPr>
            <a:spLocks noGrp="1"/>
          </p:cNvSpPr>
          <p:nvPr>
            <p:ph type="sldNum" sz="quarter" idx="5"/>
          </p:nvPr>
        </p:nvSpPr>
        <p:spPr>
          <a:noFill/>
        </p:spPr>
        <p:txBody>
          <a:bodyPr/>
          <a:lstStyle/>
          <a:p>
            <a:fld id="{9AEF7992-794F-46C7-92D4-CF6337B08064}"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27BA437-44CC-4399-AF56-6AEA78A531BC}" type="slidenum">
              <a:rPr lang="en-GB" smtClean="0"/>
              <a:pPr/>
              <a:t>8</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smtClean="0"/>
              <a:t>Chemical analysis of the interface </a:t>
            </a:r>
            <a:r>
              <a:rPr lang="sk-SK" smtClean="0"/>
              <a:t>was </a:t>
            </a:r>
            <a:r>
              <a:rPr lang="en-GB" smtClean="0"/>
              <a:t>determined by 5 measurements</a:t>
            </a:r>
            <a:r>
              <a:rPr lang="sk-SK" smtClean="0"/>
              <a:t> </a:t>
            </a:r>
            <a:r>
              <a:rPr lang="en-GB" smtClean="0"/>
              <a:t>randomly </a:t>
            </a:r>
            <a:r>
              <a:rPr lang="sk-SK" smtClean="0"/>
              <a:t>placed </a:t>
            </a:r>
            <a:r>
              <a:rPr lang="en-GB" smtClean="0"/>
              <a:t>on the interface line</a:t>
            </a:r>
            <a:r>
              <a:rPr lang="sk-SK" smtClean="0"/>
              <a:t> which are depicted on the top and right side of the slide</a:t>
            </a:r>
            <a:r>
              <a:rPr lang="en-GB" smtClean="0"/>
              <a:t>.</a:t>
            </a:r>
            <a:r>
              <a:rPr lang="sk-SK" smtClean="0"/>
              <a:t> As the table shows,</a:t>
            </a:r>
            <a:r>
              <a:rPr lang="en-GB" smtClean="0"/>
              <a:t> </a:t>
            </a:r>
            <a:r>
              <a:rPr lang="sk-SK" smtClean="0"/>
              <a:t>t</a:t>
            </a:r>
            <a:r>
              <a:rPr lang="en-GB" smtClean="0"/>
              <a:t>he welded interface exhibit chemical heterogeneity</a:t>
            </a:r>
            <a:r>
              <a:rPr lang="sk-SK" smtClean="0"/>
              <a:t>.</a:t>
            </a:r>
          </a:p>
          <a:p>
            <a:pPr eaLnBrk="1" hangingPunct="1"/>
            <a:endParaRPr lang="sk-SK" smtClean="0"/>
          </a:p>
          <a:p>
            <a:pPr eaLnBrk="1" hangingPunct="1"/>
            <a:r>
              <a:rPr lang="sk-SK" smtClean="0"/>
              <a:t>On the left side of you can see again the morphology of the welded joint in detail -  at the maginication of 4000X  at the top – without titl and at the magnification of  5000X at the bottom – with tilt of 70°where morphology can be seen better</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obrazu snímky 1"/>
          <p:cNvSpPr>
            <a:spLocks noGrp="1" noRot="1" noChangeAspect="1" noTextEdit="1"/>
          </p:cNvSpPr>
          <p:nvPr>
            <p:ph type="sldImg"/>
          </p:nvPr>
        </p:nvSpPr>
        <p:spPr>
          <a:ln/>
        </p:spPr>
      </p:sp>
      <p:sp>
        <p:nvSpPr>
          <p:cNvPr id="29699" name="Zástupný symbol poznámok 2"/>
          <p:cNvSpPr>
            <a:spLocks noGrp="1"/>
          </p:cNvSpPr>
          <p:nvPr>
            <p:ph type="body" idx="1"/>
          </p:nvPr>
        </p:nvSpPr>
        <p:spPr>
          <a:noFill/>
          <a:ln/>
        </p:spPr>
        <p:txBody>
          <a:bodyPr/>
          <a:lstStyle/>
          <a:p>
            <a:r>
              <a:rPr lang="sk-SK" smtClean="0"/>
              <a:t>Now let´s move on to  </a:t>
            </a:r>
            <a:r>
              <a:rPr lang="en-GB" smtClean="0"/>
              <a:t>Micro-hardness</a:t>
            </a:r>
            <a:r>
              <a:rPr lang="sk-SK" smtClean="0"/>
              <a:t>. </a:t>
            </a:r>
            <a:r>
              <a:rPr lang="en-GB" smtClean="0"/>
              <a:t>Micro-hardness of the wavy bond and joined materials itself was tested by LECO Microhardness test machine with step of 120 μm. </a:t>
            </a:r>
            <a:r>
              <a:rPr lang="sk-SK" smtClean="0"/>
              <a:t>If you look at thhis graph you can seen that h</a:t>
            </a:r>
            <a:r>
              <a:rPr lang="en-GB" smtClean="0"/>
              <a:t>ardness of the joined materials measured far from their interface is similar for both materials, for Mg it is about 80 HV0.1, and for Al </a:t>
            </a:r>
            <a:r>
              <a:rPr lang="en-US" smtClean="0"/>
              <a:t>~ </a:t>
            </a:r>
            <a:r>
              <a:rPr lang="en-GB" smtClean="0"/>
              <a:t>75 HV0.1 (Fig. 5). However in the region of interface the hardness drops down by 40</a:t>
            </a:r>
            <a:r>
              <a:rPr lang="sk-SK" smtClean="0"/>
              <a:t>% </a:t>
            </a:r>
            <a:r>
              <a:rPr lang="en-GB" smtClean="0"/>
              <a:t>to about 50 HV0.1 indicating some kind of thermal induced microstructure relaxation. </a:t>
            </a:r>
            <a:endParaRPr lang="sk-SK" smtClean="0"/>
          </a:p>
          <a:p>
            <a:endParaRPr lang="sk-SK" smtClean="0"/>
          </a:p>
          <a:p>
            <a:r>
              <a:rPr lang="en-GB" smtClean="0"/>
              <a:t>These results confirm </a:t>
            </a:r>
            <a:r>
              <a:rPr lang="sk-SK" smtClean="0"/>
              <a:t>&lt;aur&gt; </a:t>
            </a:r>
            <a:r>
              <a:rPr lang="en-GB" smtClean="0"/>
              <a:t>our assumption that </a:t>
            </a:r>
            <a:r>
              <a:rPr lang="sk-SK" smtClean="0"/>
              <a:t>&lt;moust&gt; </a:t>
            </a:r>
            <a:r>
              <a:rPr lang="en-GB" smtClean="0"/>
              <a:t>most important changes of materials are taking place at the interface. </a:t>
            </a:r>
            <a:endParaRPr lang="sk-SK" smtClean="0"/>
          </a:p>
          <a:p>
            <a:endParaRPr lang="sk-SK" smtClean="0"/>
          </a:p>
          <a:p>
            <a:r>
              <a:rPr lang="sk-SK" smtClean="0"/>
              <a:t>HV 0.1 = 0.9807N</a:t>
            </a:r>
          </a:p>
          <a:p>
            <a:endParaRPr lang="sk-SK" smtClean="0"/>
          </a:p>
        </p:txBody>
      </p:sp>
      <p:sp>
        <p:nvSpPr>
          <p:cNvPr id="29700" name="Zástupný symbol čísla snímky 3"/>
          <p:cNvSpPr>
            <a:spLocks noGrp="1"/>
          </p:cNvSpPr>
          <p:nvPr>
            <p:ph type="sldNum" sz="quarter" idx="5"/>
          </p:nvPr>
        </p:nvSpPr>
        <p:spPr>
          <a:noFill/>
        </p:spPr>
        <p:txBody>
          <a:bodyPr/>
          <a:lstStyle/>
          <a:p>
            <a:fld id="{52894AC0-2E2B-4608-8CF3-3C450A7BB7C3}"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858ADA-76C8-44CB-92C6-8D926D14B7B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45626E-67C3-44D8-A201-FFDC057E97C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9F243B-B88B-4F27-943C-C0625DDF667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Kliknite sem a upravte štýl predlohy nadpisov.</a:t>
            </a:r>
            <a:endParaRPr lang="sk-SK"/>
          </a:p>
        </p:txBody>
      </p:sp>
      <p:sp>
        <p:nvSpPr>
          <p:cNvPr id="3" name="Zástupný symbol textu 2"/>
          <p:cNvSpPr>
            <a:spLocks noGrp="1"/>
          </p:cNvSpPr>
          <p:nvPr>
            <p:ph type="body" sz="half" idx="1"/>
          </p:nvPr>
        </p:nvSpPr>
        <p:spPr>
          <a:xfrm>
            <a:off x="457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0F9C892-8F74-479A-9287-10CA350FBCE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obsah a 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quarter" idx="2"/>
          </p:nvPr>
        </p:nvSpPr>
        <p:spPr>
          <a:xfrm>
            <a:off x="4648200" y="1600200"/>
            <a:ext cx="4038600" cy="2185988"/>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obsahu 4"/>
          <p:cNvSpPr>
            <a:spLocks noGrp="1"/>
          </p:cNvSpPr>
          <p:nvPr>
            <p:ph sz="quarter" idx="3"/>
          </p:nvPr>
        </p:nvSpPr>
        <p:spPr>
          <a:xfrm>
            <a:off x="4648200" y="3938588"/>
            <a:ext cx="4038600" cy="218757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10C610F-F9FD-4E9B-B03D-0B987B043AC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ext a dva objekt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Kliknite sem a upravte štýl predlohy nadpisov.</a:t>
            </a:r>
            <a:endParaRPr lang="sk-SK"/>
          </a:p>
        </p:txBody>
      </p:sp>
      <p:sp>
        <p:nvSpPr>
          <p:cNvPr id="3" name="Zástupný symbol textu 2"/>
          <p:cNvSpPr>
            <a:spLocks noGrp="1"/>
          </p:cNvSpPr>
          <p:nvPr>
            <p:ph type="body" sz="half" idx="1"/>
          </p:nvPr>
        </p:nvSpPr>
        <p:spPr>
          <a:xfrm>
            <a:off x="457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quarter" idx="2"/>
          </p:nvPr>
        </p:nvSpPr>
        <p:spPr>
          <a:xfrm>
            <a:off x="4648200" y="1600200"/>
            <a:ext cx="4038600" cy="2185988"/>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obsahu 4"/>
          <p:cNvSpPr>
            <a:spLocks noGrp="1"/>
          </p:cNvSpPr>
          <p:nvPr>
            <p:ph sz="quarter" idx="3"/>
          </p:nvPr>
        </p:nvSpPr>
        <p:spPr>
          <a:xfrm>
            <a:off x="4648200" y="3938588"/>
            <a:ext cx="4038600" cy="218757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FCF5CB8-5620-4614-BC30-4686D733FCC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E7E52D-9253-4F17-A3B8-6501916BFD9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6D5110-0FED-4E7F-A271-D8F3592CBAC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E020E8-6DD2-465B-B192-41E742CEA19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7F79CCF-77B5-4C9C-B3B7-9D06A8FD3E7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3DDD335-E01B-4AB7-BC18-85BB421B8EB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72B963B-932F-4E6B-9BE2-93E4F2E2CD0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4ED799-81D2-48CA-AB73-EDA867B35E1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BDEDD5-D574-449B-9D76-FF1858CB93C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Klepnutím lze upravit styly předlohy textu.</a:t>
            </a:r>
          </a:p>
          <a:p>
            <a:pPr lvl="1"/>
            <a:r>
              <a:rPr lang="en-GB" smtClean="0"/>
              <a:t>Druhá úroveň</a:t>
            </a:r>
          </a:p>
          <a:p>
            <a:pPr lvl="2"/>
            <a:r>
              <a:rPr lang="en-GB" smtClean="0"/>
              <a:t>Třetí úroveň</a:t>
            </a:r>
          </a:p>
          <a:p>
            <a:pPr lvl="3"/>
            <a:r>
              <a:rPr lang="en-GB" smtClean="0"/>
              <a:t>Čtvrtá úroveň</a:t>
            </a:r>
          </a:p>
          <a:p>
            <a:pPr lvl="4"/>
            <a:r>
              <a:rPr lang="en-GB"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CD32058D-C646-41C9-9A47-FA560BCE742D}"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tiff"/><Relationship Id="rId5" Type="http://schemas.openxmlformats.org/officeDocument/2006/relationships/image" Target="../media/image28.jpe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4.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image" Target="../media/image18.png"/><Relationship Id="rId4" Type="http://schemas.openxmlformats.org/officeDocument/2006/relationships/image" Target="../media/image15.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4"/>
          <p:cNvPicPr>
            <a:picLocks noChangeAspect="1" noChangeArrowheads="1"/>
          </p:cNvPicPr>
          <p:nvPr/>
        </p:nvPicPr>
        <p:blipFill>
          <a:blip r:embed="rId3" cstate="print"/>
          <a:srcRect/>
          <a:stretch>
            <a:fillRect/>
          </a:stretch>
        </p:blipFill>
        <p:spPr bwMode="auto">
          <a:xfrm>
            <a:off x="4427538" y="44450"/>
            <a:ext cx="482600" cy="576263"/>
          </a:xfrm>
          <a:prstGeom prst="rect">
            <a:avLst/>
          </a:prstGeom>
          <a:noFill/>
          <a:ln w="9525" algn="ctr">
            <a:noFill/>
            <a:miter lim="800000"/>
            <a:headEnd/>
            <a:tailEnd/>
          </a:ln>
        </p:spPr>
      </p:pic>
      <p:sp>
        <p:nvSpPr>
          <p:cNvPr id="4099" name="Rectangle 2"/>
          <p:cNvSpPr>
            <a:spLocks noGrp="1" noChangeArrowheads="1"/>
          </p:cNvSpPr>
          <p:nvPr>
            <p:ph type="ctrTitle"/>
          </p:nvPr>
        </p:nvSpPr>
        <p:spPr>
          <a:xfrm>
            <a:off x="1785938" y="4643438"/>
            <a:ext cx="5929312" cy="1285875"/>
          </a:xfrm>
          <a:solidFill>
            <a:schemeClr val="bg1"/>
          </a:solidFill>
          <a:ln>
            <a:solidFill>
              <a:srgbClr val="FF0000"/>
            </a:solidFill>
          </a:ln>
        </p:spPr>
        <p:txBody>
          <a:bodyPr/>
          <a:lstStyle/>
          <a:p>
            <a:r>
              <a:rPr lang="en-US" sz="2800" b="1" smtClean="0"/>
              <a:t>Structure and mechanical properties of explosive welded Mg / Al bimetal</a:t>
            </a:r>
            <a:endParaRPr lang="sk-SK" sz="2800" smtClean="0"/>
          </a:p>
        </p:txBody>
      </p:sp>
      <p:sp>
        <p:nvSpPr>
          <p:cNvPr id="4100" name="Rectangle 29"/>
          <p:cNvSpPr>
            <a:spLocks noChangeArrowheads="1"/>
          </p:cNvSpPr>
          <p:nvPr/>
        </p:nvSpPr>
        <p:spPr bwMode="auto">
          <a:xfrm>
            <a:off x="2571750" y="1571625"/>
            <a:ext cx="4464050" cy="215900"/>
          </a:xfrm>
          <a:prstGeom prst="rect">
            <a:avLst/>
          </a:prstGeom>
          <a:solidFill>
            <a:schemeClr val="bg1"/>
          </a:solidFill>
          <a:ln w="9525">
            <a:noFill/>
            <a:miter lim="800000"/>
            <a:headEnd/>
            <a:tailEnd/>
          </a:ln>
        </p:spPr>
        <p:txBody>
          <a:bodyPr anchor="ctr"/>
          <a:lstStyle/>
          <a:p>
            <a:pPr>
              <a:spcBef>
                <a:spcPct val="0"/>
              </a:spcBef>
              <a:buFontTx/>
              <a:buNone/>
            </a:pPr>
            <a:r>
              <a:rPr lang="sk-SK" sz="1600" b="1"/>
              <a:t>Institute of Materials Research SAV Košice,</a:t>
            </a:r>
          </a:p>
          <a:p>
            <a:pPr>
              <a:spcBef>
                <a:spcPct val="0"/>
              </a:spcBef>
              <a:buFontTx/>
              <a:buNone/>
            </a:pPr>
            <a:r>
              <a:rPr lang="sk-SK" sz="1600" b="1"/>
              <a:t>Slovak republic</a:t>
            </a:r>
            <a:endParaRPr lang="en-GB" sz="1600"/>
          </a:p>
        </p:txBody>
      </p:sp>
      <p:sp>
        <p:nvSpPr>
          <p:cNvPr id="4101" name="AutoShape 3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k-SK"/>
          </a:p>
        </p:txBody>
      </p:sp>
      <p:sp>
        <p:nvSpPr>
          <p:cNvPr id="4102" name="AutoShape 3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k-SK"/>
          </a:p>
        </p:txBody>
      </p:sp>
      <p:pic>
        <p:nvPicPr>
          <p:cNvPr id="4103" name="Picture 36" descr="sav-slov"/>
          <p:cNvPicPr>
            <a:picLocks noChangeAspect="1" noChangeArrowheads="1"/>
          </p:cNvPicPr>
          <p:nvPr/>
        </p:nvPicPr>
        <p:blipFill>
          <a:blip r:embed="rId4" cstate="print"/>
          <a:srcRect/>
          <a:stretch>
            <a:fillRect/>
          </a:stretch>
        </p:blipFill>
        <p:spPr bwMode="auto">
          <a:xfrm>
            <a:off x="4357688" y="6286500"/>
            <a:ext cx="503237" cy="498475"/>
          </a:xfrm>
          <a:prstGeom prst="rect">
            <a:avLst/>
          </a:prstGeom>
          <a:noFill/>
          <a:ln w="9525">
            <a:noFill/>
            <a:miter lim="800000"/>
            <a:headEnd/>
            <a:tailEnd/>
          </a:ln>
        </p:spPr>
      </p:pic>
      <p:sp>
        <p:nvSpPr>
          <p:cNvPr id="4104" name="BlokTextu 11"/>
          <p:cNvSpPr txBox="1">
            <a:spLocks noChangeArrowheads="1"/>
          </p:cNvSpPr>
          <p:nvPr/>
        </p:nvSpPr>
        <p:spPr bwMode="auto">
          <a:xfrm>
            <a:off x="3677025" y="5857875"/>
            <a:ext cx="1859805" cy="338554"/>
          </a:xfrm>
          <a:prstGeom prst="rect">
            <a:avLst/>
          </a:prstGeom>
          <a:noFill/>
          <a:ln w="9525">
            <a:noFill/>
            <a:miter lim="800000"/>
            <a:headEnd/>
            <a:tailEnd/>
          </a:ln>
        </p:spPr>
        <p:txBody>
          <a:bodyPr wrap="none">
            <a:spAutoFit/>
          </a:bodyPr>
          <a:lstStyle/>
          <a:p>
            <a:pPr>
              <a:buFontTx/>
              <a:buNone/>
            </a:pPr>
            <a:r>
              <a:rPr lang="sk-SK" sz="1600"/>
              <a:t>Dušan </a:t>
            </a:r>
            <a:r>
              <a:rPr lang="sk-SK" sz="1600" smtClean="0"/>
              <a:t>Balga et al.</a:t>
            </a:r>
            <a:endParaRPr lang="sk-SK" sz="1600"/>
          </a:p>
        </p:txBody>
      </p:sp>
      <p:sp>
        <p:nvSpPr>
          <p:cNvPr id="14" name="BlokTextu 13"/>
          <p:cNvSpPr txBox="1"/>
          <p:nvPr/>
        </p:nvSpPr>
        <p:spPr>
          <a:xfrm>
            <a:off x="4286250" y="6072188"/>
            <a:ext cx="649288" cy="261937"/>
          </a:xfrm>
          <a:prstGeom prst="rect">
            <a:avLst/>
          </a:prstGeom>
          <a:noFill/>
        </p:spPr>
        <p:txBody>
          <a:bodyPr wrap="none">
            <a:spAutoFit/>
          </a:bodyPr>
          <a:lstStyle/>
          <a:p>
            <a:pPr>
              <a:buFontTx/>
              <a:buNone/>
              <a:defRPr/>
            </a:pPr>
            <a:r>
              <a:rPr lang="sk-SK" sz="1050" dirty="0"/>
              <a:t>| 2014 |</a:t>
            </a:r>
          </a:p>
        </p:txBody>
      </p:sp>
      <p:pic>
        <p:nvPicPr>
          <p:cNvPr id="4106" name="Picture 39"/>
          <p:cNvPicPr>
            <a:picLocks noChangeAspect="1" noChangeArrowheads="1"/>
          </p:cNvPicPr>
          <p:nvPr/>
        </p:nvPicPr>
        <p:blipFill>
          <a:blip r:embed="rId5" cstate="print"/>
          <a:srcRect/>
          <a:stretch>
            <a:fillRect/>
          </a:stretch>
        </p:blipFill>
        <p:spPr bwMode="auto">
          <a:xfrm>
            <a:off x="2928938" y="642938"/>
            <a:ext cx="3459162" cy="812800"/>
          </a:xfrm>
          <a:prstGeom prst="rect">
            <a:avLst/>
          </a:prstGeom>
          <a:noFill/>
          <a:ln w="38100" algn="ctr">
            <a:noFill/>
            <a:miter lim="800000"/>
            <a:headEnd/>
            <a:tailEnd/>
          </a:ln>
        </p:spPr>
      </p:pic>
      <p:pic>
        <p:nvPicPr>
          <p:cNvPr id="4107" name="Picture 12"/>
          <p:cNvPicPr>
            <a:picLocks noChangeAspect="1" noChangeArrowheads="1"/>
          </p:cNvPicPr>
          <p:nvPr/>
        </p:nvPicPr>
        <p:blipFill>
          <a:blip r:embed="rId6" cstate="print"/>
          <a:srcRect/>
          <a:stretch>
            <a:fillRect/>
          </a:stretch>
        </p:blipFill>
        <p:spPr bwMode="auto">
          <a:xfrm>
            <a:off x="2357438" y="2000250"/>
            <a:ext cx="4714875" cy="2576513"/>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ástupný symbol čísla snímky 5"/>
          <p:cNvSpPr>
            <a:spLocks noGrp="1"/>
          </p:cNvSpPr>
          <p:nvPr>
            <p:ph type="sldNum" sz="quarter" idx="12"/>
          </p:nvPr>
        </p:nvSpPr>
        <p:spPr>
          <a:noFill/>
        </p:spPr>
        <p:txBody>
          <a:bodyPr/>
          <a:lstStyle/>
          <a:p>
            <a:fld id="{54050BEC-550D-4DB6-8458-B48C619862EC}" type="slidenum">
              <a:rPr lang="en-GB" smtClean="0"/>
              <a:pPr/>
              <a:t>10</a:t>
            </a:fld>
            <a:endParaRPr lang="en-GB" smtClean="0"/>
          </a:p>
        </p:txBody>
      </p:sp>
      <p:sp>
        <p:nvSpPr>
          <p:cNvPr id="2052" name="Rectangle 2"/>
          <p:cNvSpPr>
            <a:spLocks noGrp="1" noChangeArrowheads="1"/>
          </p:cNvSpPr>
          <p:nvPr>
            <p:ph type="title"/>
          </p:nvPr>
        </p:nvSpPr>
        <p:spPr>
          <a:xfrm>
            <a:off x="468313" y="-171450"/>
            <a:ext cx="8229600" cy="1143000"/>
          </a:xfrm>
        </p:spPr>
        <p:txBody>
          <a:bodyPr/>
          <a:lstStyle/>
          <a:p>
            <a:pPr marL="514350" indent="-514350"/>
            <a:r>
              <a:rPr lang="sk-SK" sz="3600" smtClean="0"/>
              <a:t>H</a:t>
            </a:r>
            <a:r>
              <a:rPr lang="en-GB" sz="3600" smtClean="0"/>
              <a:t>ard X-ray micro-diffraction experiment</a:t>
            </a:r>
            <a:endParaRPr lang="sk-SK" sz="3600" smtClean="0"/>
          </a:p>
        </p:txBody>
      </p:sp>
      <p:graphicFrame>
        <p:nvGraphicFramePr>
          <p:cNvPr id="2050" name="Object 7"/>
          <p:cNvGraphicFramePr>
            <a:graphicFrameLocks noChangeAspect="1"/>
          </p:cNvGraphicFramePr>
          <p:nvPr/>
        </p:nvGraphicFramePr>
        <p:xfrm>
          <a:off x="4643438" y="714375"/>
          <a:ext cx="4429125" cy="3024188"/>
        </p:xfrm>
        <a:graphic>
          <a:graphicData uri="http://schemas.openxmlformats.org/presentationml/2006/ole">
            <p:oleObj spid="_x0000_s2050" name="Bitmap Image" r:id="rId4" imgW="6361905" imgH="4552381" progId="PBrush">
              <p:embed/>
            </p:oleObj>
          </a:graphicData>
        </a:graphic>
      </p:graphicFrame>
      <p:pic>
        <p:nvPicPr>
          <p:cNvPr id="2053" name="Picture 8" descr="IMG_20130915_162037"/>
          <p:cNvPicPr>
            <a:picLocks noChangeAspect="1" noChangeArrowheads="1"/>
          </p:cNvPicPr>
          <p:nvPr/>
        </p:nvPicPr>
        <p:blipFill>
          <a:blip r:embed="rId5" cstate="print"/>
          <a:srcRect/>
          <a:stretch>
            <a:fillRect/>
          </a:stretch>
        </p:blipFill>
        <p:spPr bwMode="auto">
          <a:xfrm>
            <a:off x="4643438" y="3817938"/>
            <a:ext cx="4429125" cy="2897187"/>
          </a:xfrm>
          <a:prstGeom prst="rect">
            <a:avLst/>
          </a:prstGeom>
          <a:noFill/>
          <a:ln w="12700">
            <a:solidFill>
              <a:srgbClr val="FF0000"/>
            </a:solidFill>
            <a:miter lim="800000"/>
            <a:headEnd/>
            <a:tailEnd/>
          </a:ln>
        </p:spPr>
      </p:pic>
      <p:sp>
        <p:nvSpPr>
          <p:cNvPr id="12" name="Obdĺžnik 11"/>
          <p:cNvSpPr/>
          <p:nvPr/>
        </p:nvSpPr>
        <p:spPr>
          <a:xfrm>
            <a:off x="0" y="5715000"/>
            <a:ext cx="4572000" cy="1138238"/>
          </a:xfrm>
          <a:prstGeom prst="rect">
            <a:avLst/>
          </a:prstGeom>
        </p:spPr>
        <p:txBody>
          <a:bodyPr>
            <a:spAutoFit/>
          </a:bodyPr>
          <a:lstStyle/>
          <a:p>
            <a:pPr>
              <a:buFontTx/>
              <a:buNone/>
              <a:defRPr/>
            </a:pPr>
            <a:r>
              <a:rPr lang="sk-SK" sz="2000" b="1" spc="200" dirty="0" err="1"/>
              <a:t>beam</a:t>
            </a:r>
            <a:r>
              <a:rPr lang="sk-SK" sz="2000" b="1" spc="200" dirty="0"/>
              <a:t> </a:t>
            </a:r>
            <a:r>
              <a:rPr lang="sk-SK" sz="2000" b="1" spc="200" dirty="0" err="1"/>
              <a:t>size</a:t>
            </a:r>
            <a:r>
              <a:rPr lang="sk-SK" sz="2000" b="1" spc="200" dirty="0"/>
              <a:t>: 2,2 x 34 </a:t>
            </a:r>
            <a:r>
              <a:rPr lang="en-GB" sz="2000" b="1" spc="200" dirty="0">
                <a:sym typeface="Symbol"/>
              </a:rPr>
              <a:t></a:t>
            </a:r>
            <a:r>
              <a:rPr lang="en-GB" sz="2000" b="1" spc="200" dirty="0"/>
              <a:t>m</a:t>
            </a:r>
            <a:endParaRPr lang="sk-SK" sz="2000" b="1" spc="200" dirty="0"/>
          </a:p>
          <a:p>
            <a:pPr>
              <a:buFontTx/>
              <a:buNone/>
              <a:defRPr/>
            </a:pPr>
            <a:r>
              <a:rPr lang="sk-SK" sz="2000" b="1" spc="200" dirty="0"/>
              <a:t>E= 99 </a:t>
            </a:r>
            <a:r>
              <a:rPr lang="sk-SK" sz="2000" b="1" spc="200" dirty="0" err="1"/>
              <a:t>keV</a:t>
            </a:r>
            <a:endParaRPr lang="sk-SK" sz="2000" b="1" spc="200" dirty="0"/>
          </a:p>
          <a:p>
            <a:pPr>
              <a:buFontTx/>
              <a:buNone/>
              <a:defRPr/>
            </a:pPr>
            <a:r>
              <a:rPr lang="sk-SK" sz="2000" b="1" spc="200" dirty="0"/>
              <a:t>251 2D XRD </a:t>
            </a:r>
            <a:r>
              <a:rPr lang="sk-SK" sz="2000" b="1" spc="200" dirty="0" err="1"/>
              <a:t>patterns</a:t>
            </a:r>
            <a:endParaRPr lang="sk-SK" sz="1800" dirty="0"/>
          </a:p>
        </p:txBody>
      </p:sp>
      <p:pic>
        <p:nvPicPr>
          <p:cNvPr id="2056" name="Picture 8" descr="C:\Users\Toshiba\Documents\Duso\konferencia polsko\Fig. 6.TIF"/>
          <p:cNvPicPr>
            <a:picLocks noChangeAspect="1" noChangeArrowheads="1"/>
          </p:cNvPicPr>
          <p:nvPr/>
        </p:nvPicPr>
        <p:blipFill>
          <a:blip r:embed="rId6" cstate="print"/>
          <a:srcRect/>
          <a:stretch>
            <a:fillRect/>
          </a:stretch>
        </p:blipFill>
        <p:spPr bwMode="auto">
          <a:xfrm>
            <a:off x="142844" y="714356"/>
            <a:ext cx="4429156" cy="5072098"/>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čísla snímky 5"/>
          <p:cNvSpPr>
            <a:spLocks noGrp="1"/>
          </p:cNvSpPr>
          <p:nvPr>
            <p:ph type="sldNum" sz="quarter" idx="12"/>
          </p:nvPr>
        </p:nvSpPr>
        <p:spPr>
          <a:noFill/>
        </p:spPr>
        <p:txBody>
          <a:bodyPr/>
          <a:lstStyle/>
          <a:p>
            <a:fld id="{817F0D68-4399-4159-846C-5A30605D83E4}" type="slidenum">
              <a:rPr lang="en-GB" smtClean="0"/>
              <a:pPr/>
              <a:t>11</a:t>
            </a:fld>
            <a:endParaRPr lang="en-GB" smtClean="0"/>
          </a:p>
        </p:txBody>
      </p:sp>
      <p:pic>
        <p:nvPicPr>
          <p:cNvPr id="12291" name="Picture 8"/>
          <p:cNvPicPr>
            <a:picLocks noChangeAspect="1" noChangeArrowheads="1"/>
          </p:cNvPicPr>
          <p:nvPr/>
        </p:nvPicPr>
        <p:blipFill>
          <a:blip r:embed="rId3" cstate="print"/>
          <a:srcRect/>
          <a:stretch>
            <a:fillRect/>
          </a:stretch>
        </p:blipFill>
        <p:spPr bwMode="auto">
          <a:xfrm>
            <a:off x="285750" y="71438"/>
            <a:ext cx="6224588" cy="4786312"/>
          </a:xfrm>
          <a:prstGeom prst="rect">
            <a:avLst/>
          </a:prstGeom>
          <a:noFill/>
          <a:ln w="12700" algn="ctr">
            <a:solidFill>
              <a:srgbClr val="FF0000"/>
            </a:solidFill>
            <a:miter lim="800000"/>
            <a:headEnd/>
            <a:tailEnd/>
          </a:ln>
        </p:spPr>
      </p:pic>
      <p:pic>
        <p:nvPicPr>
          <p:cNvPr id="12292" name="Picture 4" descr="peaky"/>
          <p:cNvPicPr>
            <a:picLocks noChangeAspect="1" noChangeArrowheads="1"/>
          </p:cNvPicPr>
          <p:nvPr/>
        </p:nvPicPr>
        <p:blipFill>
          <a:blip r:embed="rId4" cstate="print"/>
          <a:srcRect/>
          <a:stretch>
            <a:fillRect/>
          </a:stretch>
        </p:blipFill>
        <p:spPr bwMode="auto">
          <a:xfrm>
            <a:off x="2786063" y="2786063"/>
            <a:ext cx="5821362" cy="4011612"/>
          </a:xfrm>
          <a:prstGeom prst="rect">
            <a:avLst/>
          </a:prstGeom>
          <a:solidFill>
            <a:srgbClr val="FF0000"/>
          </a:solidFill>
          <a:ln w="9525">
            <a:solidFill>
              <a:srgbClr val="FF0000"/>
            </a:solidFill>
            <a:miter lim="800000"/>
            <a:headEnd/>
            <a:tailEnd/>
          </a:ln>
        </p:spPr>
      </p:pic>
      <p:pic>
        <p:nvPicPr>
          <p:cNvPr id="12293" name="Picture 5" descr="peak"/>
          <p:cNvPicPr>
            <a:picLocks noChangeAspect="1" noChangeArrowheads="1"/>
          </p:cNvPicPr>
          <p:nvPr/>
        </p:nvPicPr>
        <p:blipFill>
          <a:blip r:embed="rId5" cstate="print"/>
          <a:srcRect/>
          <a:stretch>
            <a:fillRect/>
          </a:stretch>
        </p:blipFill>
        <p:spPr bwMode="auto">
          <a:xfrm>
            <a:off x="5951538" y="3030538"/>
            <a:ext cx="2406650" cy="1722437"/>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čísla snímky 5"/>
          <p:cNvSpPr>
            <a:spLocks noGrp="1"/>
          </p:cNvSpPr>
          <p:nvPr>
            <p:ph type="sldNum" sz="quarter" idx="12"/>
          </p:nvPr>
        </p:nvSpPr>
        <p:spPr>
          <a:noFill/>
        </p:spPr>
        <p:txBody>
          <a:bodyPr/>
          <a:lstStyle/>
          <a:p>
            <a:fld id="{99A20F26-2DB2-4E9E-A6DD-0D1FF5D243E0}" type="slidenum">
              <a:rPr lang="en-GB" smtClean="0"/>
              <a:pPr/>
              <a:t>12</a:t>
            </a:fld>
            <a:endParaRPr lang="en-GB" smtClean="0"/>
          </a:p>
        </p:txBody>
      </p:sp>
      <p:pic>
        <p:nvPicPr>
          <p:cNvPr id="13315" name="Picture 8"/>
          <p:cNvPicPr>
            <a:picLocks noChangeAspect="1" noChangeArrowheads="1"/>
          </p:cNvPicPr>
          <p:nvPr/>
        </p:nvPicPr>
        <p:blipFill>
          <a:blip r:embed="rId3" cstate="print"/>
          <a:srcRect/>
          <a:stretch>
            <a:fillRect/>
          </a:stretch>
        </p:blipFill>
        <p:spPr bwMode="auto">
          <a:xfrm>
            <a:off x="285750" y="71438"/>
            <a:ext cx="6224588" cy="4786312"/>
          </a:xfrm>
          <a:prstGeom prst="rect">
            <a:avLst/>
          </a:prstGeom>
          <a:noFill/>
          <a:ln w="12700" algn="ctr">
            <a:noFill/>
            <a:miter lim="800000"/>
            <a:headEnd/>
            <a:tailEnd/>
          </a:ln>
        </p:spPr>
      </p:pic>
      <p:pic>
        <p:nvPicPr>
          <p:cNvPr id="13316" name="Picture 4" descr="peaky"/>
          <p:cNvPicPr>
            <a:picLocks noChangeAspect="1" noChangeArrowheads="1"/>
          </p:cNvPicPr>
          <p:nvPr/>
        </p:nvPicPr>
        <p:blipFill>
          <a:blip r:embed="rId4" cstate="print"/>
          <a:srcRect/>
          <a:stretch>
            <a:fillRect/>
          </a:stretch>
        </p:blipFill>
        <p:spPr bwMode="auto">
          <a:xfrm>
            <a:off x="2786063" y="2786063"/>
            <a:ext cx="5821362" cy="4011612"/>
          </a:xfrm>
          <a:prstGeom prst="rect">
            <a:avLst/>
          </a:prstGeom>
          <a:solidFill>
            <a:srgbClr val="FF0000"/>
          </a:solidFill>
          <a:ln w="9525">
            <a:noFill/>
            <a:miter lim="800000"/>
            <a:headEnd/>
            <a:tailEnd/>
          </a:ln>
        </p:spPr>
      </p:pic>
      <p:pic>
        <p:nvPicPr>
          <p:cNvPr id="13317" name="Picture 5" descr="peak"/>
          <p:cNvPicPr>
            <a:picLocks noChangeAspect="1" noChangeArrowheads="1"/>
          </p:cNvPicPr>
          <p:nvPr/>
        </p:nvPicPr>
        <p:blipFill>
          <a:blip r:embed="rId5" cstate="print"/>
          <a:srcRect/>
          <a:stretch>
            <a:fillRect/>
          </a:stretch>
        </p:blipFill>
        <p:spPr bwMode="auto">
          <a:xfrm>
            <a:off x="5951538" y="3030538"/>
            <a:ext cx="2406650" cy="1722437"/>
          </a:xfrm>
          <a:prstGeom prst="rect">
            <a:avLst/>
          </a:prstGeom>
          <a:noFill/>
          <a:ln w="9525">
            <a:solidFill>
              <a:srgbClr val="FF0000"/>
            </a:solidFill>
            <a:miter lim="800000"/>
            <a:headEnd/>
            <a:tailEnd/>
          </a:ln>
        </p:spPr>
      </p:pic>
      <p:pic>
        <p:nvPicPr>
          <p:cNvPr id="13318" name="Picture 6" descr="absolutne intenzity"/>
          <p:cNvPicPr>
            <a:picLocks noChangeAspect="1" noChangeArrowheads="1"/>
          </p:cNvPicPr>
          <p:nvPr/>
        </p:nvPicPr>
        <p:blipFill>
          <a:blip r:embed="rId6" cstate="print"/>
          <a:srcRect/>
          <a:stretch>
            <a:fillRect/>
          </a:stretch>
        </p:blipFill>
        <p:spPr bwMode="auto">
          <a:xfrm>
            <a:off x="214313" y="1214438"/>
            <a:ext cx="8631237" cy="5024437"/>
          </a:xfrm>
          <a:prstGeom prst="rect">
            <a:avLst/>
          </a:prstGeom>
          <a:noFill/>
          <a:ln w="28575">
            <a:solidFill>
              <a:srgbClr val="FF0000"/>
            </a:solidFill>
            <a:miter lim="800000"/>
            <a:headEnd/>
            <a:tailEnd/>
          </a:ln>
        </p:spPr>
      </p:pic>
      <p:sp>
        <p:nvSpPr>
          <p:cNvPr id="13319" name="BlokTextu 19"/>
          <p:cNvSpPr txBox="1">
            <a:spLocks noChangeArrowheads="1"/>
          </p:cNvSpPr>
          <p:nvPr/>
        </p:nvSpPr>
        <p:spPr bwMode="auto">
          <a:xfrm>
            <a:off x="2928938" y="2643188"/>
            <a:ext cx="819150" cy="461962"/>
          </a:xfrm>
          <a:prstGeom prst="rect">
            <a:avLst/>
          </a:prstGeom>
          <a:noFill/>
          <a:ln w="9525">
            <a:noFill/>
            <a:miter lim="800000"/>
            <a:headEnd/>
            <a:tailEnd/>
          </a:ln>
        </p:spPr>
        <p:txBody>
          <a:bodyPr wrap="none">
            <a:spAutoFit/>
          </a:bodyPr>
          <a:lstStyle/>
          <a:p>
            <a:pPr>
              <a:buFontTx/>
              <a:buNone/>
            </a:pPr>
            <a:r>
              <a:rPr lang="sk-SK" sz="2400">
                <a:solidFill>
                  <a:srgbClr val="FF0000"/>
                </a:solidFill>
              </a:rPr>
              <a:t>weld</a:t>
            </a:r>
          </a:p>
        </p:txBody>
      </p:sp>
      <p:sp>
        <p:nvSpPr>
          <p:cNvPr id="13320" name="BlokTextu 11"/>
          <p:cNvSpPr txBox="1">
            <a:spLocks noChangeArrowheads="1"/>
          </p:cNvSpPr>
          <p:nvPr/>
        </p:nvSpPr>
        <p:spPr bwMode="auto">
          <a:xfrm>
            <a:off x="5756275" y="2714625"/>
            <a:ext cx="458788" cy="461963"/>
          </a:xfrm>
          <a:prstGeom prst="rect">
            <a:avLst/>
          </a:prstGeom>
          <a:noFill/>
          <a:ln w="9525">
            <a:noFill/>
            <a:miter lim="800000"/>
            <a:headEnd/>
            <a:tailEnd/>
          </a:ln>
        </p:spPr>
        <p:txBody>
          <a:bodyPr wrap="none">
            <a:spAutoFit/>
          </a:bodyPr>
          <a:lstStyle/>
          <a:p>
            <a:pPr>
              <a:buFontTx/>
              <a:buNone/>
            </a:pPr>
            <a:r>
              <a:rPr lang="sk-SK" sz="2400">
                <a:solidFill>
                  <a:srgbClr val="FF0000"/>
                </a:solidFill>
              </a:rPr>
              <a:t>Al</a:t>
            </a:r>
          </a:p>
        </p:txBody>
      </p:sp>
      <p:sp>
        <p:nvSpPr>
          <p:cNvPr id="13321" name="BlokTextu 19"/>
          <p:cNvSpPr txBox="1">
            <a:spLocks noChangeArrowheads="1"/>
          </p:cNvSpPr>
          <p:nvPr/>
        </p:nvSpPr>
        <p:spPr bwMode="auto">
          <a:xfrm>
            <a:off x="1143000" y="4286250"/>
            <a:ext cx="612775" cy="461963"/>
          </a:xfrm>
          <a:prstGeom prst="rect">
            <a:avLst/>
          </a:prstGeom>
          <a:noFill/>
          <a:ln w="9525">
            <a:noFill/>
            <a:miter lim="800000"/>
            <a:headEnd/>
            <a:tailEnd/>
          </a:ln>
        </p:spPr>
        <p:txBody>
          <a:bodyPr wrap="none">
            <a:spAutoFit/>
          </a:bodyPr>
          <a:lstStyle/>
          <a:p>
            <a:pPr>
              <a:buFontTx/>
              <a:buNone/>
            </a:pPr>
            <a:r>
              <a:rPr lang="sk-SK" sz="2400">
                <a:solidFill>
                  <a:srgbClr val="FF0000"/>
                </a:solidFill>
              </a:rPr>
              <a:t>Mg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čísla snímky 5"/>
          <p:cNvSpPr>
            <a:spLocks noGrp="1"/>
          </p:cNvSpPr>
          <p:nvPr>
            <p:ph type="sldNum" sz="quarter" idx="12"/>
          </p:nvPr>
        </p:nvSpPr>
        <p:spPr>
          <a:noFill/>
        </p:spPr>
        <p:txBody>
          <a:bodyPr/>
          <a:lstStyle/>
          <a:p>
            <a:fld id="{B020D785-7309-4001-85F3-EB9B5DE76334}" type="slidenum">
              <a:rPr lang="en-GB" smtClean="0"/>
              <a:pPr/>
              <a:t>13</a:t>
            </a:fld>
            <a:endParaRPr lang="en-GB" smtClean="0"/>
          </a:p>
        </p:txBody>
      </p:sp>
      <p:sp>
        <p:nvSpPr>
          <p:cNvPr id="14339" name="Rectangle 2"/>
          <p:cNvSpPr>
            <a:spLocks noGrp="1" noChangeArrowheads="1"/>
          </p:cNvSpPr>
          <p:nvPr>
            <p:ph type="title"/>
          </p:nvPr>
        </p:nvSpPr>
        <p:spPr>
          <a:xfrm>
            <a:off x="539750" y="0"/>
            <a:ext cx="8229600" cy="1143000"/>
          </a:xfrm>
        </p:spPr>
        <p:txBody>
          <a:bodyPr/>
          <a:lstStyle/>
          <a:p>
            <a:pPr eaLnBrk="1" hangingPunct="1"/>
            <a:r>
              <a:rPr lang="sk-SK" smtClean="0"/>
              <a:t>Phase analysis</a:t>
            </a:r>
          </a:p>
        </p:txBody>
      </p:sp>
      <p:pic>
        <p:nvPicPr>
          <p:cNvPr id="14340" name="Picture 8" descr="C:\Users\Toshiba\Documents\Duso\konferencia polsko\Fig 7.TIF"/>
          <p:cNvPicPr>
            <a:picLocks noChangeAspect="1" noChangeArrowheads="1"/>
          </p:cNvPicPr>
          <p:nvPr/>
        </p:nvPicPr>
        <p:blipFill>
          <a:blip r:embed="rId3" cstate="print"/>
          <a:srcRect/>
          <a:stretch>
            <a:fillRect/>
          </a:stretch>
        </p:blipFill>
        <p:spPr bwMode="auto">
          <a:xfrm>
            <a:off x="214313" y="1001713"/>
            <a:ext cx="8650287" cy="528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čísla snímky 5"/>
          <p:cNvSpPr>
            <a:spLocks noGrp="1"/>
          </p:cNvSpPr>
          <p:nvPr>
            <p:ph type="sldNum" sz="quarter" idx="12"/>
          </p:nvPr>
        </p:nvSpPr>
        <p:spPr>
          <a:noFill/>
        </p:spPr>
        <p:txBody>
          <a:bodyPr/>
          <a:lstStyle/>
          <a:p>
            <a:fld id="{272B9E74-0059-42E4-B3CD-719226E0D054}" type="slidenum">
              <a:rPr lang="en-GB" smtClean="0"/>
              <a:pPr/>
              <a:t>14</a:t>
            </a:fld>
            <a:endParaRPr lang="en-GB" smtClean="0"/>
          </a:p>
        </p:txBody>
      </p:sp>
      <p:pic>
        <p:nvPicPr>
          <p:cNvPr id="15363" name="Picture 7" descr="hlinik lattice"/>
          <p:cNvPicPr>
            <a:picLocks noChangeAspect="1" noChangeArrowheads="1"/>
          </p:cNvPicPr>
          <p:nvPr/>
        </p:nvPicPr>
        <p:blipFill>
          <a:blip r:embed="rId3" cstate="print"/>
          <a:srcRect/>
          <a:stretch>
            <a:fillRect/>
          </a:stretch>
        </p:blipFill>
        <p:spPr bwMode="auto">
          <a:xfrm>
            <a:off x="1908175" y="428625"/>
            <a:ext cx="5184775" cy="3036888"/>
          </a:xfrm>
          <a:prstGeom prst="rect">
            <a:avLst/>
          </a:prstGeom>
          <a:noFill/>
          <a:ln w="9525">
            <a:solidFill>
              <a:srgbClr val="FF0000"/>
            </a:solidFill>
            <a:miter lim="800000"/>
            <a:headEnd/>
            <a:tailEnd/>
          </a:ln>
        </p:spPr>
      </p:pic>
      <p:sp>
        <p:nvSpPr>
          <p:cNvPr id="15364" name="Rectangle 2"/>
          <p:cNvSpPr>
            <a:spLocks noGrp="1" noChangeArrowheads="1"/>
          </p:cNvSpPr>
          <p:nvPr>
            <p:ph type="title"/>
          </p:nvPr>
        </p:nvSpPr>
        <p:spPr>
          <a:xfrm>
            <a:off x="395288" y="-357188"/>
            <a:ext cx="8229600" cy="1143001"/>
          </a:xfrm>
        </p:spPr>
        <p:txBody>
          <a:bodyPr/>
          <a:lstStyle/>
          <a:p>
            <a:pPr eaLnBrk="1" hangingPunct="1"/>
            <a:r>
              <a:rPr lang="sk-SK" sz="3600" smtClean="0"/>
              <a:t>Al</a:t>
            </a:r>
          </a:p>
        </p:txBody>
      </p:sp>
      <p:pic>
        <p:nvPicPr>
          <p:cNvPr id="15365" name="Picture 6" descr="hlinik FWHM"/>
          <p:cNvPicPr>
            <a:picLocks noChangeAspect="1" noChangeArrowheads="1"/>
          </p:cNvPicPr>
          <p:nvPr/>
        </p:nvPicPr>
        <p:blipFill>
          <a:blip r:embed="rId4" cstate="print"/>
          <a:srcRect/>
          <a:stretch>
            <a:fillRect/>
          </a:stretch>
        </p:blipFill>
        <p:spPr bwMode="auto">
          <a:xfrm>
            <a:off x="4500563" y="3500438"/>
            <a:ext cx="4643437" cy="3308350"/>
          </a:xfrm>
          <a:prstGeom prst="rect">
            <a:avLst/>
          </a:prstGeom>
          <a:noFill/>
          <a:ln w="9525">
            <a:solidFill>
              <a:srgbClr val="FF0000"/>
            </a:solidFill>
            <a:miter lim="800000"/>
            <a:headEnd/>
            <a:tailEnd/>
          </a:ln>
        </p:spPr>
      </p:pic>
      <p:pic>
        <p:nvPicPr>
          <p:cNvPr id="15366" name="Picture 8" descr="hlinik plocha"/>
          <p:cNvPicPr>
            <a:picLocks noChangeAspect="1" noChangeArrowheads="1"/>
          </p:cNvPicPr>
          <p:nvPr/>
        </p:nvPicPr>
        <p:blipFill>
          <a:blip r:embed="rId5" cstate="print"/>
          <a:srcRect/>
          <a:stretch>
            <a:fillRect/>
          </a:stretch>
        </p:blipFill>
        <p:spPr bwMode="auto">
          <a:xfrm>
            <a:off x="0" y="3500438"/>
            <a:ext cx="4500563" cy="32861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čísla snímky 5"/>
          <p:cNvSpPr>
            <a:spLocks noGrp="1"/>
          </p:cNvSpPr>
          <p:nvPr>
            <p:ph type="sldNum" sz="quarter" idx="12"/>
          </p:nvPr>
        </p:nvSpPr>
        <p:spPr>
          <a:noFill/>
        </p:spPr>
        <p:txBody>
          <a:bodyPr/>
          <a:lstStyle/>
          <a:p>
            <a:fld id="{66CA38F6-4506-44B2-BD55-45DFC3090C41}" type="slidenum">
              <a:rPr lang="en-GB" smtClean="0"/>
              <a:pPr/>
              <a:t>15</a:t>
            </a:fld>
            <a:endParaRPr lang="en-GB" smtClean="0"/>
          </a:p>
        </p:txBody>
      </p:sp>
      <p:sp>
        <p:nvSpPr>
          <p:cNvPr id="16387" name="Rectangle 2"/>
          <p:cNvSpPr>
            <a:spLocks noGrp="1" noChangeArrowheads="1"/>
          </p:cNvSpPr>
          <p:nvPr>
            <p:ph type="title"/>
          </p:nvPr>
        </p:nvSpPr>
        <p:spPr>
          <a:xfrm>
            <a:off x="457200" y="-306388"/>
            <a:ext cx="8229600" cy="1143001"/>
          </a:xfrm>
        </p:spPr>
        <p:txBody>
          <a:bodyPr/>
          <a:lstStyle/>
          <a:p>
            <a:pPr eaLnBrk="1" hangingPunct="1"/>
            <a:r>
              <a:rPr lang="sk-SK" sz="3600" smtClean="0"/>
              <a:t>Mg</a:t>
            </a:r>
          </a:p>
        </p:txBody>
      </p:sp>
      <p:pic>
        <p:nvPicPr>
          <p:cNvPr id="16388" name="Picture 4" descr="horcik  plocha"/>
          <p:cNvPicPr>
            <a:picLocks noChangeAspect="1" noChangeArrowheads="1"/>
          </p:cNvPicPr>
          <p:nvPr/>
        </p:nvPicPr>
        <p:blipFill>
          <a:blip r:embed="rId3" cstate="print"/>
          <a:srcRect/>
          <a:stretch>
            <a:fillRect/>
          </a:stretch>
        </p:blipFill>
        <p:spPr bwMode="auto">
          <a:xfrm>
            <a:off x="0" y="3929063"/>
            <a:ext cx="4730750" cy="2928937"/>
          </a:xfrm>
          <a:prstGeom prst="rect">
            <a:avLst/>
          </a:prstGeom>
          <a:noFill/>
          <a:ln w="9525">
            <a:solidFill>
              <a:srgbClr val="FF0000"/>
            </a:solidFill>
            <a:miter lim="800000"/>
            <a:headEnd/>
            <a:tailEnd/>
          </a:ln>
        </p:spPr>
      </p:pic>
      <p:pic>
        <p:nvPicPr>
          <p:cNvPr id="16389" name="Picture 5" descr="horcik lattice a"/>
          <p:cNvPicPr>
            <a:picLocks noChangeAspect="1" noChangeArrowheads="1"/>
          </p:cNvPicPr>
          <p:nvPr/>
        </p:nvPicPr>
        <p:blipFill>
          <a:blip r:embed="rId4" cstate="print"/>
          <a:srcRect/>
          <a:stretch>
            <a:fillRect/>
          </a:stretch>
        </p:blipFill>
        <p:spPr bwMode="auto">
          <a:xfrm>
            <a:off x="0" y="571500"/>
            <a:ext cx="4773613" cy="3286125"/>
          </a:xfrm>
          <a:prstGeom prst="rect">
            <a:avLst/>
          </a:prstGeom>
          <a:noFill/>
          <a:ln w="9525">
            <a:solidFill>
              <a:srgbClr val="FF0000"/>
            </a:solidFill>
            <a:miter lim="800000"/>
            <a:headEnd/>
            <a:tailEnd/>
          </a:ln>
        </p:spPr>
      </p:pic>
      <p:pic>
        <p:nvPicPr>
          <p:cNvPr id="16390" name="Picture 6" descr="horcik lattice c"/>
          <p:cNvPicPr>
            <a:picLocks noChangeAspect="1" noChangeArrowheads="1"/>
          </p:cNvPicPr>
          <p:nvPr/>
        </p:nvPicPr>
        <p:blipFill>
          <a:blip r:embed="rId5" cstate="print"/>
          <a:srcRect/>
          <a:stretch>
            <a:fillRect/>
          </a:stretch>
        </p:blipFill>
        <p:spPr bwMode="auto">
          <a:xfrm>
            <a:off x="4414838" y="571500"/>
            <a:ext cx="4729162" cy="3286125"/>
          </a:xfrm>
          <a:prstGeom prst="rect">
            <a:avLst/>
          </a:prstGeom>
          <a:noFill/>
          <a:ln w="9525">
            <a:solidFill>
              <a:srgbClr val="FF0000"/>
            </a:solidFill>
            <a:miter lim="800000"/>
            <a:headEnd/>
            <a:tailEnd/>
          </a:ln>
        </p:spPr>
      </p:pic>
      <p:pic>
        <p:nvPicPr>
          <p:cNvPr id="16391" name="Picture 7" descr="horcik  FWHM"/>
          <p:cNvPicPr>
            <a:picLocks noChangeAspect="1" noChangeArrowheads="1"/>
          </p:cNvPicPr>
          <p:nvPr/>
        </p:nvPicPr>
        <p:blipFill>
          <a:blip r:embed="rId6" cstate="print"/>
          <a:srcRect/>
          <a:stretch>
            <a:fillRect/>
          </a:stretch>
        </p:blipFill>
        <p:spPr bwMode="auto">
          <a:xfrm>
            <a:off x="4429125" y="3929063"/>
            <a:ext cx="4714875" cy="2928937"/>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čísla snímky 5"/>
          <p:cNvSpPr>
            <a:spLocks noGrp="1"/>
          </p:cNvSpPr>
          <p:nvPr>
            <p:ph type="sldNum" sz="quarter" idx="12"/>
          </p:nvPr>
        </p:nvSpPr>
        <p:spPr>
          <a:noFill/>
        </p:spPr>
        <p:txBody>
          <a:bodyPr/>
          <a:lstStyle/>
          <a:p>
            <a:fld id="{FC4813ED-0308-4371-BD32-2094FB937BE9}" type="slidenum">
              <a:rPr lang="en-GB" smtClean="0"/>
              <a:pPr/>
              <a:t>16</a:t>
            </a:fld>
            <a:endParaRPr lang="en-GB" smtClean="0"/>
          </a:p>
        </p:txBody>
      </p:sp>
      <p:sp>
        <p:nvSpPr>
          <p:cNvPr id="17411" name="Rectangle 2"/>
          <p:cNvSpPr>
            <a:spLocks noGrp="1" noChangeArrowheads="1"/>
          </p:cNvSpPr>
          <p:nvPr>
            <p:ph type="title"/>
          </p:nvPr>
        </p:nvSpPr>
        <p:spPr>
          <a:xfrm>
            <a:off x="428625" y="0"/>
            <a:ext cx="8229600" cy="1143000"/>
          </a:xfrm>
        </p:spPr>
        <p:txBody>
          <a:bodyPr/>
          <a:lstStyle/>
          <a:p>
            <a:pPr eaLnBrk="1" hangingPunct="1"/>
            <a:r>
              <a:rPr lang="sk-SK" smtClean="0"/>
              <a:t>Conclusion</a:t>
            </a:r>
          </a:p>
        </p:txBody>
      </p:sp>
      <p:sp>
        <p:nvSpPr>
          <p:cNvPr id="20484" name="Rectangle 3"/>
          <p:cNvSpPr>
            <a:spLocks noGrp="1" noChangeArrowheads="1"/>
          </p:cNvSpPr>
          <p:nvPr>
            <p:ph type="body" idx="1"/>
          </p:nvPr>
        </p:nvSpPr>
        <p:spPr>
          <a:xfrm>
            <a:off x="428625" y="1143000"/>
            <a:ext cx="8229600" cy="4525963"/>
          </a:xfrm>
        </p:spPr>
        <p:txBody>
          <a:bodyPr/>
          <a:lstStyle/>
          <a:p>
            <a:pPr lvl="1" eaLnBrk="1" hangingPunct="1">
              <a:defRPr/>
            </a:pPr>
            <a:r>
              <a:rPr lang="sk-SK" sz="2400" dirty="0" smtClean="0"/>
              <a:t>t</a:t>
            </a:r>
            <a:r>
              <a:rPr lang="en-GB" sz="2400" dirty="0" smtClean="0"/>
              <a:t>he results of metallographic and </a:t>
            </a:r>
            <a:r>
              <a:rPr lang="en-GB" sz="2400" dirty="0" err="1" smtClean="0"/>
              <a:t>microchemical</a:t>
            </a:r>
            <a:r>
              <a:rPr lang="en-GB" sz="2400" dirty="0" smtClean="0"/>
              <a:t> analysis showed that a wavy </a:t>
            </a:r>
            <a:r>
              <a:rPr lang="en-GB" sz="2400" dirty="0" smtClean="0">
                <a:solidFill>
                  <a:srgbClr val="FF0000"/>
                </a:solidFill>
              </a:rPr>
              <a:t>Al / Mg </a:t>
            </a:r>
            <a:r>
              <a:rPr lang="en-GB" sz="2400" dirty="0" smtClean="0"/>
              <a:t>explosive welded</a:t>
            </a:r>
            <a:r>
              <a:rPr lang="en-GB" sz="2400" dirty="0" smtClean="0">
                <a:solidFill>
                  <a:srgbClr val="FF0000"/>
                </a:solidFill>
              </a:rPr>
              <a:t> interface is molten in a very thin (45 </a:t>
            </a:r>
            <a:r>
              <a:rPr lang="en-GB" sz="2400" dirty="0" smtClean="0">
                <a:solidFill>
                  <a:srgbClr val="FF0000"/>
                </a:solidFill>
                <a:sym typeface="Symbol"/>
              </a:rPr>
              <a:t></a:t>
            </a:r>
            <a:r>
              <a:rPr lang="en-GB" sz="2400" dirty="0" smtClean="0">
                <a:solidFill>
                  <a:srgbClr val="FF0000"/>
                </a:solidFill>
              </a:rPr>
              <a:t>m wide) region</a:t>
            </a:r>
            <a:endParaRPr lang="sk-SK" sz="2400" dirty="0" smtClean="0">
              <a:solidFill>
                <a:srgbClr val="FF0000"/>
              </a:solidFill>
            </a:endParaRPr>
          </a:p>
          <a:p>
            <a:pPr lvl="1" eaLnBrk="1" hangingPunct="1">
              <a:defRPr/>
            </a:pPr>
            <a:r>
              <a:rPr lang="sk-SK" sz="2400" dirty="0" smtClean="0"/>
              <a:t>i</a:t>
            </a:r>
            <a:r>
              <a:rPr lang="en-GB" sz="2400" dirty="0" smtClean="0"/>
              <a:t>n the welded bond, there is </a:t>
            </a:r>
            <a:r>
              <a:rPr lang="en-GB" sz="2400" dirty="0" smtClean="0">
                <a:solidFill>
                  <a:srgbClr val="FF0000"/>
                </a:solidFill>
              </a:rPr>
              <a:t>substantial chemical </a:t>
            </a:r>
            <a:r>
              <a:rPr lang="en-GB" sz="2400" dirty="0" err="1" smtClean="0">
                <a:solidFill>
                  <a:srgbClr val="FF0000"/>
                </a:solidFill>
              </a:rPr>
              <a:t>inhomogeneity</a:t>
            </a:r>
            <a:endParaRPr lang="sk-SK" sz="2400" dirty="0" smtClean="0">
              <a:solidFill>
                <a:srgbClr val="FF0000"/>
              </a:solidFill>
            </a:endParaRPr>
          </a:p>
          <a:p>
            <a:pPr lvl="1" eaLnBrk="1" hangingPunct="1">
              <a:defRPr/>
            </a:pPr>
            <a:r>
              <a:rPr lang="sk-SK" sz="2400" dirty="0" smtClean="0">
                <a:solidFill>
                  <a:srgbClr val="FF0000"/>
                </a:solidFill>
              </a:rPr>
              <a:t>h</a:t>
            </a:r>
            <a:r>
              <a:rPr lang="en-GB" sz="2400" dirty="0" err="1" smtClean="0">
                <a:solidFill>
                  <a:srgbClr val="FF0000"/>
                </a:solidFill>
              </a:rPr>
              <a:t>ardness</a:t>
            </a:r>
            <a:r>
              <a:rPr lang="en-GB" sz="2400" dirty="0" smtClean="0">
                <a:solidFill>
                  <a:srgbClr val="FF0000"/>
                </a:solidFill>
              </a:rPr>
              <a:t> in the middle of the Al</a:t>
            </a:r>
            <a:r>
              <a:rPr lang="sk-SK" sz="2400" dirty="0" smtClean="0">
                <a:solidFill>
                  <a:srgbClr val="FF0000"/>
                </a:solidFill>
              </a:rPr>
              <a:t> </a:t>
            </a:r>
            <a:r>
              <a:rPr lang="en-GB" sz="2400" dirty="0" smtClean="0">
                <a:solidFill>
                  <a:srgbClr val="FF0000"/>
                </a:solidFill>
              </a:rPr>
              <a:t>/</a:t>
            </a:r>
            <a:r>
              <a:rPr lang="sk-SK" sz="2400" dirty="0" smtClean="0">
                <a:solidFill>
                  <a:srgbClr val="FF0000"/>
                </a:solidFill>
              </a:rPr>
              <a:t> </a:t>
            </a:r>
            <a:r>
              <a:rPr lang="en-GB" sz="2400" dirty="0" smtClean="0">
                <a:solidFill>
                  <a:srgbClr val="FF0000"/>
                </a:solidFill>
              </a:rPr>
              <a:t>Mg interface region drops down by 40</a:t>
            </a:r>
            <a:r>
              <a:rPr lang="sk-SK" sz="2400" dirty="0" smtClean="0">
                <a:solidFill>
                  <a:srgbClr val="FF0000"/>
                </a:solidFill>
              </a:rPr>
              <a:t>% </a:t>
            </a:r>
            <a:r>
              <a:rPr lang="sk-SK" sz="2400" dirty="0" err="1" smtClean="0"/>
              <a:t>from</a:t>
            </a:r>
            <a:r>
              <a:rPr lang="sk-SK" sz="2400" dirty="0" smtClean="0"/>
              <a:t> ~80HV0.1 </a:t>
            </a:r>
            <a:r>
              <a:rPr lang="en-GB" sz="2400" dirty="0" smtClean="0"/>
              <a:t>to ~ 50 HV0.1 indicating some kind of thermal induced microstructure relaxation</a:t>
            </a:r>
            <a:endParaRPr lang="sk-SK" sz="2400" dirty="0" smtClean="0"/>
          </a:p>
          <a:p>
            <a:pPr lvl="1" eaLnBrk="1" hangingPunct="1">
              <a:defRPr/>
            </a:pPr>
            <a:r>
              <a:rPr lang="sk-SK" sz="2400" dirty="0" err="1" smtClean="0"/>
              <a:t>at</a:t>
            </a:r>
            <a:r>
              <a:rPr lang="en-GB" sz="2400" dirty="0" smtClean="0"/>
              <a:t> the interface </a:t>
            </a:r>
            <a:r>
              <a:rPr lang="en-GB" sz="2400" dirty="0" smtClean="0">
                <a:solidFill>
                  <a:srgbClr val="FF0000"/>
                </a:solidFill>
              </a:rPr>
              <a:t>no </a:t>
            </a:r>
            <a:r>
              <a:rPr lang="en-GB" sz="2400" dirty="0" err="1" smtClean="0">
                <a:solidFill>
                  <a:srgbClr val="FF0000"/>
                </a:solidFill>
              </a:rPr>
              <a:t>intermetallics</a:t>
            </a:r>
            <a:r>
              <a:rPr lang="en-GB" sz="2400" dirty="0" smtClean="0">
                <a:solidFill>
                  <a:srgbClr val="FF0000"/>
                </a:solidFill>
              </a:rPr>
              <a:t> were observed</a:t>
            </a:r>
            <a:endParaRPr lang="sk-SK" sz="2400" dirty="0" smtClean="0">
              <a:solidFill>
                <a:srgbClr val="FF0000"/>
              </a:solidFill>
            </a:endParaRPr>
          </a:p>
          <a:p>
            <a:pPr lvl="1" eaLnBrk="1" hangingPunct="1">
              <a:defRPr/>
            </a:pPr>
            <a:r>
              <a:rPr lang="en-GB" sz="2400" dirty="0" smtClean="0"/>
              <a:t>we proved </a:t>
            </a:r>
            <a:r>
              <a:rPr lang="en-GB" sz="2400" dirty="0" smtClean="0">
                <a:solidFill>
                  <a:srgbClr val="FF0000"/>
                </a:solidFill>
              </a:rPr>
              <a:t>an existence of solid solution </a:t>
            </a:r>
            <a:r>
              <a:rPr lang="en-GB" sz="2400" dirty="0" smtClean="0"/>
              <a:t>with gradually changed chemical composition from the centre of weld to the material</a:t>
            </a:r>
            <a:endParaRPr lang="sk-SK" sz="2400" spc="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k-SK" dirty="0" smtClean="0"/>
              <a:t>Acknowlegements</a:t>
            </a:r>
            <a:endParaRPr lang="en-US" dirty="0" smtClean="0"/>
          </a:p>
        </p:txBody>
      </p:sp>
      <p:sp>
        <p:nvSpPr>
          <p:cNvPr id="18435" name="Zástupný symbol obsahu 4"/>
          <p:cNvSpPr>
            <a:spLocks noGrp="1"/>
          </p:cNvSpPr>
          <p:nvPr>
            <p:ph sz="half" idx="1"/>
          </p:nvPr>
        </p:nvSpPr>
        <p:spPr>
          <a:xfrm>
            <a:off x="357188" y="1285875"/>
            <a:ext cx="4038600" cy="4525963"/>
          </a:xfrm>
        </p:spPr>
        <p:txBody>
          <a:bodyPr/>
          <a:lstStyle/>
          <a:p>
            <a:r>
              <a:rPr lang="sk-SK" sz="2400" smtClean="0">
                <a:solidFill>
                  <a:srgbClr val="FF0000"/>
                </a:solidFill>
              </a:rPr>
              <a:t>Ing. Karel Saksl, DrSc.</a:t>
            </a:r>
          </a:p>
          <a:p>
            <a:pPr algn="ctr">
              <a:buFontTx/>
              <a:buNone/>
            </a:pPr>
            <a:r>
              <a:rPr lang="sk-SK" sz="1600" smtClean="0"/>
              <a:t>Institute of Materials Research SAV, </a:t>
            </a:r>
          </a:p>
          <a:p>
            <a:pPr algn="ctr">
              <a:buFontTx/>
              <a:buNone/>
            </a:pPr>
            <a:r>
              <a:rPr lang="sk-SK" sz="1600" smtClean="0"/>
              <a:t>Slovak republic</a:t>
            </a:r>
          </a:p>
          <a:p>
            <a:r>
              <a:rPr lang="sk-SK" sz="2400" smtClean="0">
                <a:solidFill>
                  <a:srgbClr val="FF0000"/>
                </a:solidFill>
              </a:rPr>
              <a:t>prof. Ing. Eva Mazancová, CSc.</a:t>
            </a:r>
          </a:p>
          <a:p>
            <a:r>
              <a:rPr lang="sk-SK" sz="2400" smtClean="0">
                <a:solidFill>
                  <a:srgbClr val="FF0000"/>
                </a:solidFill>
              </a:rPr>
              <a:t>Ing. Dmytro Ostroushko</a:t>
            </a:r>
          </a:p>
          <a:p>
            <a:pPr algn="ctr">
              <a:buFontTx/>
              <a:buNone/>
            </a:pPr>
            <a:r>
              <a:rPr lang="sk-SK" sz="1600" smtClean="0"/>
              <a:t>VŠB – Technical University of Ostrava, </a:t>
            </a:r>
          </a:p>
          <a:p>
            <a:pPr algn="ctr">
              <a:buFontTx/>
              <a:buNone/>
            </a:pPr>
            <a:r>
              <a:rPr lang="sk-SK" sz="1600" smtClean="0"/>
              <a:t>Czech republic</a:t>
            </a:r>
          </a:p>
          <a:p>
            <a:pPr algn="ctr">
              <a:buFontTx/>
              <a:buNone/>
            </a:pPr>
            <a:endParaRPr lang="sk-SK" sz="1600" smtClean="0"/>
          </a:p>
          <a:p>
            <a:r>
              <a:rPr lang="sk-SK" sz="2400" smtClean="0"/>
              <a:t>t</a:t>
            </a:r>
            <a:r>
              <a:rPr lang="en-US" sz="2400" smtClean="0"/>
              <a:t>he staffs at Beamline P07 – PETRA III, HASYLAB (DESY) –</a:t>
            </a:r>
            <a:r>
              <a:rPr lang="sk-SK" sz="2400" smtClean="0"/>
              <a:t> Germany for </a:t>
            </a:r>
            <a:r>
              <a:rPr lang="en-US" sz="2400" smtClean="0"/>
              <a:t>technical support during experiment</a:t>
            </a:r>
            <a:endParaRPr lang="sk-SK" sz="2400" smtClean="0"/>
          </a:p>
          <a:p>
            <a:pPr>
              <a:buFontTx/>
              <a:buNone/>
            </a:pPr>
            <a:endParaRPr lang="sk-SK" sz="2400" smtClean="0"/>
          </a:p>
          <a:p>
            <a:endParaRPr lang="sk-SK" sz="2400" smtClean="0"/>
          </a:p>
          <a:p>
            <a:endParaRPr lang="sk-SK" sz="2400" smtClean="0"/>
          </a:p>
        </p:txBody>
      </p:sp>
      <p:sp>
        <p:nvSpPr>
          <p:cNvPr id="18436" name="Zástupný symbol obsahu 5"/>
          <p:cNvSpPr>
            <a:spLocks noGrp="1"/>
          </p:cNvSpPr>
          <p:nvPr>
            <p:ph sz="half" idx="2"/>
          </p:nvPr>
        </p:nvSpPr>
        <p:spPr>
          <a:xfrm>
            <a:off x="4572000" y="1285875"/>
            <a:ext cx="4038600" cy="4525963"/>
          </a:xfrm>
        </p:spPr>
        <p:txBody>
          <a:bodyPr/>
          <a:lstStyle/>
          <a:p>
            <a:r>
              <a:rPr lang="pl-PL" sz="2400" smtClean="0">
                <a:solidFill>
                  <a:srgbClr val="FF0000"/>
                </a:solidFill>
              </a:rPr>
              <a:t>Explomet Company</a:t>
            </a:r>
            <a:endParaRPr lang="pl-PL" sz="2400" dirty="0" smtClean="0">
              <a:solidFill>
                <a:srgbClr val="FF0000"/>
              </a:solidFill>
            </a:endParaRPr>
          </a:p>
          <a:p>
            <a:r>
              <a:rPr lang="en-US" sz="2400" dirty="0" smtClean="0">
                <a:solidFill>
                  <a:srgbClr val="FF0000"/>
                </a:solidFill>
              </a:rPr>
              <a:t>Slovak Grant Agency for Science </a:t>
            </a:r>
            <a:endParaRPr lang="sk-SK" sz="2400" dirty="0" smtClean="0">
              <a:solidFill>
                <a:srgbClr val="FF0000"/>
              </a:solidFill>
            </a:endParaRPr>
          </a:p>
          <a:p>
            <a:pPr lvl="1"/>
            <a:r>
              <a:rPr lang="en-US" sz="2000" dirty="0" smtClean="0"/>
              <a:t>Grant No. 2/0128/13</a:t>
            </a:r>
            <a:endParaRPr lang="sk-SK" sz="2000" dirty="0" smtClean="0"/>
          </a:p>
          <a:p>
            <a:r>
              <a:rPr lang="en-US" sz="2400" dirty="0" smtClean="0">
                <a:solidFill>
                  <a:srgbClr val="FF0000"/>
                </a:solidFill>
              </a:rPr>
              <a:t>Ministry of Education, Youth and Sports of Czech Republic</a:t>
            </a:r>
            <a:endParaRPr lang="sk-SK" sz="2400" dirty="0" smtClean="0">
              <a:solidFill>
                <a:srgbClr val="FF0000"/>
              </a:solidFill>
            </a:endParaRPr>
          </a:p>
          <a:p>
            <a:pPr lvl="1"/>
            <a:r>
              <a:rPr lang="en-GB" sz="2000" dirty="0" smtClean="0"/>
              <a:t>project No. L01203 "Regional Materials Science and Technology Centre – Feasibility program</a:t>
            </a:r>
            <a:r>
              <a:rPr lang="sk-SK" sz="2000" dirty="0" smtClean="0"/>
              <a:t>“</a:t>
            </a:r>
          </a:p>
          <a:p>
            <a:pPr lvl="1"/>
            <a:r>
              <a:rPr lang="en-GB" sz="2000" dirty="0" smtClean="0"/>
              <a:t>project MK 9333413 No. 02613/2013/RRC “International research teams”</a:t>
            </a:r>
            <a:endParaRPr lang="sk-SK" sz="2000" dirty="0" smtClean="0"/>
          </a:p>
        </p:txBody>
      </p:sp>
      <p:sp>
        <p:nvSpPr>
          <p:cNvPr id="18437" name="Zástupný symbol čísla snímky 5"/>
          <p:cNvSpPr>
            <a:spLocks noGrp="1"/>
          </p:cNvSpPr>
          <p:nvPr>
            <p:ph type="sldNum" sz="quarter" idx="12"/>
          </p:nvPr>
        </p:nvSpPr>
        <p:spPr>
          <a:noFill/>
        </p:spPr>
        <p:txBody>
          <a:bodyPr/>
          <a:lstStyle/>
          <a:p>
            <a:fld id="{591FF3A1-F7E5-4CBF-9A7C-87CAEBAEE96F}" type="slidenum">
              <a:rPr lang="en-GB" smtClean="0"/>
              <a:pPr/>
              <a:t>17</a:t>
            </a:fld>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619672" y="4077072"/>
            <a:ext cx="5721351" cy="2314575"/>
          </a:xfrm>
        </p:spPr>
        <p:txBody>
          <a:bodyPr/>
          <a:lstStyle/>
          <a:p>
            <a:pPr eaLnBrk="1" hangingPunct="1">
              <a:defRPr/>
            </a:pPr>
            <a:r>
              <a:rPr lang="cs-CZ" b="1" dirty="0" smtClean="0">
                <a:solidFill>
                  <a:srgbClr val="FF0000"/>
                </a:solidFill>
                <a:effectLst>
                  <a:outerShdw blurRad="38100" dist="38100" dir="2700000" algn="tl">
                    <a:srgbClr val="000000"/>
                  </a:outerShdw>
                </a:effectLst>
                <a:latin typeface="Arial Black" pitchFamily="34" charset="0"/>
              </a:rPr>
              <a:t/>
            </a:r>
            <a:br>
              <a:rPr lang="cs-CZ" b="1" dirty="0" smtClean="0">
                <a:solidFill>
                  <a:srgbClr val="FF0000"/>
                </a:solidFill>
                <a:effectLst>
                  <a:outerShdw blurRad="38100" dist="38100" dir="2700000" algn="tl">
                    <a:srgbClr val="000000"/>
                  </a:outerShdw>
                </a:effectLst>
                <a:latin typeface="Arial Black" pitchFamily="34" charset="0"/>
              </a:rPr>
            </a:br>
            <a:r>
              <a:rPr lang="cs-CZ" b="1" dirty="0" smtClean="0">
                <a:solidFill>
                  <a:srgbClr val="FF0000"/>
                </a:solidFill>
                <a:effectLst>
                  <a:outerShdw blurRad="38100" dist="38100" dir="2700000" algn="tl">
                    <a:srgbClr val="000000"/>
                  </a:outerShdw>
                </a:effectLst>
                <a:latin typeface="Arial Black" pitchFamily="34" charset="0"/>
              </a:rPr>
              <a:t>THANKS FOR YOUR </a:t>
            </a:r>
            <a:br>
              <a:rPr lang="cs-CZ" b="1" dirty="0" smtClean="0">
                <a:solidFill>
                  <a:srgbClr val="FF0000"/>
                </a:solidFill>
                <a:effectLst>
                  <a:outerShdw blurRad="38100" dist="38100" dir="2700000" algn="tl">
                    <a:srgbClr val="000000"/>
                  </a:outerShdw>
                </a:effectLst>
                <a:latin typeface="Arial Black" pitchFamily="34" charset="0"/>
              </a:rPr>
            </a:br>
            <a:r>
              <a:rPr lang="cs-CZ" b="1" dirty="0" smtClean="0">
                <a:solidFill>
                  <a:srgbClr val="FF0000"/>
                </a:solidFill>
                <a:effectLst>
                  <a:outerShdw blurRad="38100" dist="38100" dir="2700000" algn="tl">
                    <a:srgbClr val="000000"/>
                  </a:outerShdw>
                </a:effectLst>
                <a:latin typeface="Arial Black" pitchFamily="34" charset="0"/>
              </a:rPr>
              <a:t>ATTENTION</a:t>
            </a:r>
            <a:r>
              <a:rPr lang="cs-CZ" dirty="0" smtClean="0">
                <a:latin typeface="Arial Black" pitchFamily="34" charset="0"/>
              </a:rPr>
              <a:t/>
            </a:r>
            <a:br>
              <a:rPr lang="cs-CZ" dirty="0" smtClean="0">
                <a:latin typeface="Arial Black" pitchFamily="34" charset="0"/>
              </a:rPr>
            </a:br>
            <a:endParaRPr lang="ru-RU" b="1" dirty="0" smtClean="0">
              <a:solidFill>
                <a:srgbClr val="FF0000"/>
              </a:solidFill>
              <a:effectLst>
                <a:outerShdw blurRad="38100" dist="38100" dir="2700000" algn="tl">
                  <a:srgbClr val="000000"/>
                </a:outerShdw>
              </a:effectLst>
              <a:latin typeface="Arial Black" pitchFamily="34" charset="0"/>
            </a:endParaRPr>
          </a:p>
        </p:txBody>
      </p:sp>
      <p:graphicFrame>
        <p:nvGraphicFramePr>
          <p:cNvPr id="1026" name="Objekt 1"/>
          <p:cNvGraphicFramePr>
            <a:graphicFrameLocks noChangeAspect="1"/>
          </p:cNvGraphicFramePr>
          <p:nvPr/>
        </p:nvGraphicFramePr>
        <p:xfrm>
          <a:off x="6444208" y="908720"/>
          <a:ext cx="2125663" cy="2501900"/>
        </p:xfrm>
        <a:graphic>
          <a:graphicData uri="http://schemas.openxmlformats.org/presentationml/2006/ole">
            <p:oleObj spid="_x0000_s36866" name="CorelDRAW" r:id="rId3" imgW="2256480" imgH="2654640" progId="">
              <p:embed/>
            </p:oleObj>
          </a:graphicData>
        </a:graphic>
      </p:graphicFrame>
      <p:pic>
        <p:nvPicPr>
          <p:cNvPr id="1029" name="Obrázek 4"/>
          <p:cNvPicPr>
            <a:picLocks noChangeAspect="1" noChangeArrowheads="1"/>
          </p:cNvPicPr>
          <p:nvPr/>
        </p:nvPicPr>
        <p:blipFill>
          <a:blip r:embed="rId4" cstate="print"/>
          <a:srcRect t="-9473" b="-9473"/>
          <a:stretch>
            <a:fillRect/>
          </a:stretch>
        </p:blipFill>
        <p:spPr bwMode="auto">
          <a:xfrm>
            <a:off x="1475656" y="692696"/>
            <a:ext cx="3651250" cy="1598612"/>
          </a:xfrm>
          <a:prstGeom prst="rect">
            <a:avLst/>
          </a:prstGeom>
          <a:noFill/>
          <a:ln w="9525">
            <a:noFill/>
            <a:miter lim="800000"/>
            <a:headEnd/>
            <a:tailEnd/>
          </a:ln>
        </p:spPr>
      </p:pic>
      <p:pic>
        <p:nvPicPr>
          <p:cNvPr id="1030" name="Picture 7" descr="IMR logo1"/>
          <p:cNvPicPr>
            <a:picLocks noChangeAspect="1" noChangeArrowheads="1"/>
          </p:cNvPicPr>
          <p:nvPr/>
        </p:nvPicPr>
        <p:blipFill>
          <a:blip r:embed="rId5" cstate="print"/>
          <a:srcRect/>
          <a:stretch>
            <a:fillRect/>
          </a:stretch>
        </p:blipFill>
        <p:spPr bwMode="auto">
          <a:xfrm>
            <a:off x="971600" y="2420888"/>
            <a:ext cx="1046163" cy="758825"/>
          </a:xfrm>
          <a:prstGeom prst="rect">
            <a:avLst/>
          </a:prstGeom>
          <a:noFill/>
          <a:ln w="9525">
            <a:noFill/>
            <a:miter lim="800000"/>
            <a:headEnd/>
            <a:tailEnd/>
          </a:ln>
        </p:spPr>
      </p:pic>
      <p:sp>
        <p:nvSpPr>
          <p:cNvPr id="1031" name="Obdélník 1"/>
          <p:cNvSpPr>
            <a:spLocks noChangeArrowheads="1"/>
          </p:cNvSpPr>
          <p:nvPr/>
        </p:nvSpPr>
        <p:spPr bwMode="auto">
          <a:xfrm>
            <a:off x="233363" y="3205163"/>
            <a:ext cx="2490787" cy="776287"/>
          </a:xfrm>
          <a:prstGeom prst="rect">
            <a:avLst/>
          </a:prstGeom>
          <a:noFill/>
          <a:ln w="9525">
            <a:noFill/>
            <a:miter lim="800000"/>
            <a:headEnd/>
            <a:tailEnd/>
          </a:ln>
        </p:spPr>
        <p:txBody>
          <a:bodyPr>
            <a:spAutoFit/>
          </a:bodyPr>
          <a:lstStyle/>
          <a:p>
            <a:pPr>
              <a:lnSpc>
                <a:spcPct val="110000"/>
              </a:lnSpc>
              <a:spcBef>
                <a:spcPct val="20000"/>
              </a:spcBef>
              <a:buSzPct val="70000"/>
            </a:pPr>
            <a:r>
              <a:rPr lang="cs-CZ" altLang="cs-CZ" sz="1200"/>
              <a:t>Slovak Academy of Sciences</a:t>
            </a:r>
          </a:p>
          <a:p>
            <a:pPr>
              <a:lnSpc>
                <a:spcPct val="110000"/>
              </a:lnSpc>
              <a:spcBef>
                <a:spcPct val="20000"/>
              </a:spcBef>
              <a:buSzPct val="70000"/>
            </a:pPr>
            <a:r>
              <a:rPr lang="cs-CZ" altLang="cs-CZ" sz="1200"/>
              <a:t>Institute of Material Research</a:t>
            </a:r>
          </a:p>
          <a:p>
            <a:pPr>
              <a:lnSpc>
                <a:spcPct val="110000"/>
              </a:lnSpc>
              <a:spcBef>
                <a:spcPct val="20000"/>
              </a:spcBef>
              <a:buSzPct val="70000"/>
            </a:pPr>
            <a:r>
              <a:rPr lang="cs-CZ" altLang="cs-CZ" sz="1200"/>
              <a:t>Kosice, Slovakia</a:t>
            </a:r>
            <a:endParaRPr lang="de-DE" altLang="cs-CZ" sz="12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čísla snímky 6"/>
          <p:cNvSpPr>
            <a:spLocks noGrp="1"/>
          </p:cNvSpPr>
          <p:nvPr>
            <p:ph type="sldNum" sz="quarter" idx="12"/>
          </p:nvPr>
        </p:nvSpPr>
        <p:spPr>
          <a:noFill/>
        </p:spPr>
        <p:txBody>
          <a:bodyPr/>
          <a:lstStyle/>
          <a:p>
            <a:fld id="{0BFFD659-BA4C-488F-BE3D-A638305E6C1D}" type="slidenum">
              <a:rPr lang="en-GB" smtClean="0"/>
              <a:pPr/>
              <a:t>2</a:t>
            </a:fld>
            <a:endParaRPr lang="en-GB" smtClean="0"/>
          </a:p>
        </p:txBody>
      </p:sp>
      <p:sp>
        <p:nvSpPr>
          <p:cNvPr id="5123" name="Rectangle 4"/>
          <p:cNvSpPr>
            <a:spLocks noGrp="1" noChangeArrowheads="1"/>
          </p:cNvSpPr>
          <p:nvPr>
            <p:ph type="title"/>
          </p:nvPr>
        </p:nvSpPr>
        <p:spPr>
          <a:noFill/>
          <a:ln>
            <a:solidFill>
              <a:schemeClr val="tx1"/>
            </a:solidFill>
          </a:ln>
        </p:spPr>
        <p:txBody>
          <a:bodyPr/>
          <a:lstStyle/>
          <a:p>
            <a:r>
              <a:rPr lang="sk-SK" b="1" smtClean="0"/>
              <a:t>Outline</a:t>
            </a:r>
          </a:p>
        </p:txBody>
      </p:sp>
      <p:sp>
        <p:nvSpPr>
          <p:cNvPr id="5124" name="AutoShape 6" descr="2Q=="/>
          <p:cNvSpPr>
            <a:spLocks noChangeAspect="1" noChangeArrowheads="1"/>
          </p:cNvSpPr>
          <p:nvPr/>
        </p:nvSpPr>
        <p:spPr bwMode="auto">
          <a:xfrm>
            <a:off x="155575" y="46038"/>
            <a:ext cx="1419225" cy="857250"/>
          </a:xfrm>
          <a:prstGeom prst="rect">
            <a:avLst/>
          </a:prstGeom>
          <a:noFill/>
          <a:ln w="9525">
            <a:noFill/>
            <a:miter lim="800000"/>
            <a:headEnd/>
            <a:tailEnd/>
          </a:ln>
        </p:spPr>
        <p:txBody>
          <a:bodyPr/>
          <a:lstStyle/>
          <a:p>
            <a:endParaRPr lang="sk-SK"/>
          </a:p>
        </p:txBody>
      </p:sp>
      <p:sp>
        <p:nvSpPr>
          <p:cNvPr id="5125" name="AutoShape 8" descr="2Q=="/>
          <p:cNvSpPr>
            <a:spLocks noChangeAspect="1" noChangeArrowheads="1"/>
          </p:cNvSpPr>
          <p:nvPr/>
        </p:nvSpPr>
        <p:spPr bwMode="auto">
          <a:xfrm>
            <a:off x="3862388" y="3000375"/>
            <a:ext cx="1419225" cy="857250"/>
          </a:xfrm>
          <a:prstGeom prst="rect">
            <a:avLst/>
          </a:prstGeom>
          <a:noFill/>
          <a:ln w="9525">
            <a:noFill/>
            <a:miter lim="800000"/>
            <a:headEnd/>
            <a:tailEnd/>
          </a:ln>
        </p:spPr>
        <p:txBody>
          <a:bodyPr/>
          <a:lstStyle/>
          <a:p>
            <a:endParaRPr lang="sk-SK"/>
          </a:p>
        </p:txBody>
      </p:sp>
      <p:sp>
        <p:nvSpPr>
          <p:cNvPr id="5126" name="Zástupný symbol textu 7"/>
          <p:cNvSpPr>
            <a:spLocks noGrp="1"/>
          </p:cNvSpPr>
          <p:nvPr>
            <p:ph type="body" sz="half" idx="1"/>
          </p:nvPr>
        </p:nvSpPr>
        <p:spPr>
          <a:xfrm>
            <a:off x="457200" y="1600200"/>
            <a:ext cx="8186738" cy="4525963"/>
          </a:xfrm>
        </p:spPr>
        <p:txBody>
          <a:bodyPr/>
          <a:lstStyle/>
          <a:p>
            <a:pPr marL="514350" indent="-514350">
              <a:buFontTx/>
              <a:buAutoNum type="arabicPeriod"/>
            </a:pPr>
            <a:r>
              <a:rPr lang="sk-SK" smtClean="0"/>
              <a:t>our material</a:t>
            </a:r>
          </a:p>
          <a:p>
            <a:pPr marL="514350" indent="-514350">
              <a:buFontTx/>
              <a:buAutoNum type="arabicPeriod"/>
            </a:pPr>
            <a:r>
              <a:rPr lang="sk-SK" smtClean="0"/>
              <a:t>metallography</a:t>
            </a:r>
          </a:p>
          <a:p>
            <a:pPr marL="514350" indent="-514350">
              <a:buFontTx/>
              <a:buAutoNum type="arabicPeriod"/>
            </a:pPr>
            <a:r>
              <a:rPr lang="sk-SK" smtClean="0"/>
              <a:t>optical profilometry</a:t>
            </a:r>
          </a:p>
          <a:p>
            <a:pPr marL="514350" indent="-514350">
              <a:buFontTx/>
              <a:buAutoNum type="arabicPeriod"/>
            </a:pPr>
            <a:r>
              <a:rPr lang="sk-SK" smtClean="0"/>
              <a:t>SEM / EDX</a:t>
            </a:r>
          </a:p>
          <a:p>
            <a:pPr marL="514350" indent="-514350">
              <a:buFontTx/>
              <a:buAutoNum type="arabicPeriod"/>
            </a:pPr>
            <a:r>
              <a:rPr lang="sk-SK" smtClean="0"/>
              <a:t>microhardness</a:t>
            </a:r>
          </a:p>
          <a:p>
            <a:pPr marL="514350" indent="-514350">
              <a:buFontTx/>
              <a:buAutoNum type="arabicPeriod"/>
            </a:pPr>
            <a:r>
              <a:rPr lang="en-GB" smtClean="0"/>
              <a:t>hard X-ray micro-diffraction experiment</a:t>
            </a:r>
            <a:endParaRPr lang="sk-SK" smtClean="0"/>
          </a:p>
          <a:p>
            <a:pPr marL="914400" lvl="1" indent="-514350"/>
            <a:r>
              <a:rPr lang="sk-SK" sz="2400" smtClean="0"/>
              <a:t>phase analysis</a:t>
            </a:r>
          </a:p>
          <a:p>
            <a:pPr marL="914400" lvl="1" indent="-514350"/>
            <a:r>
              <a:rPr lang="en-GB" sz="2400" smtClean="0"/>
              <a:t>computation of lattice parameters</a:t>
            </a:r>
            <a:r>
              <a:rPr lang="sk-SK" sz="2400" smtClean="0"/>
              <a:t> of Al and Mg</a:t>
            </a:r>
          </a:p>
          <a:p>
            <a:pPr marL="514350" indent="-514350">
              <a:buFontTx/>
              <a:buAutoNum type="arabicPeriod"/>
            </a:pPr>
            <a:r>
              <a:rPr lang="sk-SK" smtClean="0"/>
              <a:t>conclusion</a:t>
            </a:r>
            <a:r>
              <a:rPr lang="en-GB" smtClean="0"/>
              <a:t> </a:t>
            </a:r>
            <a:endParaRPr lang="en-US" smtClean="0"/>
          </a:p>
          <a:p>
            <a:pPr marL="514350" indent="-514350"/>
            <a:endParaRPr lang="sk-SK" smtClean="0"/>
          </a:p>
          <a:p>
            <a:pPr marL="514350" indent="-514350"/>
            <a:endParaRPr lang="sk-SK"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čísla snímky 5"/>
          <p:cNvSpPr>
            <a:spLocks noGrp="1"/>
          </p:cNvSpPr>
          <p:nvPr>
            <p:ph type="sldNum" sz="quarter" idx="12"/>
          </p:nvPr>
        </p:nvSpPr>
        <p:spPr>
          <a:noFill/>
        </p:spPr>
        <p:txBody>
          <a:bodyPr/>
          <a:lstStyle/>
          <a:p>
            <a:fld id="{1DF1932A-91E2-4979-9671-9153240ADC91}" type="slidenum">
              <a:rPr lang="en-GB" smtClean="0"/>
              <a:pPr/>
              <a:t>3</a:t>
            </a:fld>
            <a:endParaRPr lang="en-GB" smtClean="0"/>
          </a:p>
        </p:txBody>
      </p:sp>
      <p:sp>
        <p:nvSpPr>
          <p:cNvPr id="1028" name="Rectangle 2"/>
          <p:cNvSpPr>
            <a:spLocks noGrp="1" noChangeArrowheads="1"/>
          </p:cNvSpPr>
          <p:nvPr>
            <p:ph type="title"/>
          </p:nvPr>
        </p:nvSpPr>
        <p:spPr>
          <a:xfrm>
            <a:off x="428625" y="-214313"/>
            <a:ext cx="8229600" cy="1143001"/>
          </a:xfrm>
        </p:spPr>
        <p:txBody>
          <a:bodyPr/>
          <a:lstStyle/>
          <a:p>
            <a:pPr eaLnBrk="1" hangingPunct="1"/>
            <a:r>
              <a:rPr lang="sk-SK" smtClean="0"/>
              <a:t>Mg / Al bimetal</a:t>
            </a:r>
            <a:endParaRPr lang="en-US" smtClean="0"/>
          </a:p>
        </p:txBody>
      </p:sp>
      <p:sp>
        <p:nvSpPr>
          <p:cNvPr id="1029" name="Rectangle 3"/>
          <p:cNvSpPr>
            <a:spLocks noGrp="1" noChangeArrowheads="1"/>
          </p:cNvSpPr>
          <p:nvPr>
            <p:ph type="body" idx="1"/>
          </p:nvPr>
        </p:nvSpPr>
        <p:spPr>
          <a:xfrm>
            <a:off x="0" y="5143500"/>
            <a:ext cx="7286625" cy="1322388"/>
          </a:xfrm>
        </p:spPr>
        <p:txBody>
          <a:bodyPr/>
          <a:lstStyle/>
          <a:p>
            <a:pPr eaLnBrk="1" hangingPunct="1">
              <a:lnSpc>
                <a:spcPct val="90000"/>
              </a:lnSpc>
            </a:pPr>
            <a:endParaRPr lang="sk-SK" sz="1800" smtClean="0"/>
          </a:p>
          <a:p>
            <a:pPr eaLnBrk="1" hangingPunct="1">
              <a:lnSpc>
                <a:spcPct val="90000"/>
              </a:lnSpc>
            </a:pPr>
            <a:endParaRPr lang="sk-SK" sz="1800" smtClean="0"/>
          </a:p>
          <a:p>
            <a:pPr eaLnBrk="1" hangingPunct="1">
              <a:lnSpc>
                <a:spcPct val="90000"/>
              </a:lnSpc>
            </a:pPr>
            <a:r>
              <a:rPr lang="sk-SK" sz="1800" b="1" smtClean="0"/>
              <a:t>Cooperation and word of thanks:</a:t>
            </a:r>
          </a:p>
          <a:p>
            <a:pPr lvl="1" eaLnBrk="1" hangingPunct="1">
              <a:lnSpc>
                <a:spcPct val="90000"/>
              </a:lnSpc>
            </a:pPr>
            <a:r>
              <a:rPr lang="sk-SK" sz="1600" b="1" smtClean="0"/>
              <a:t>p</a:t>
            </a:r>
            <a:r>
              <a:rPr lang="en-US" sz="1600" b="1" smtClean="0"/>
              <a:t>rof. Ing. Eva Mazancová, CSc.</a:t>
            </a:r>
            <a:endParaRPr lang="sk-SK" sz="1600" b="1" smtClean="0"/>
          </a:p>
          <a:p>
            <a:pPr lvl="1" eaLnBrk="1" hangingPunct="1">
              <a:lnSpc>
                <a:spcPct val="90000"/>
              </a:lnSpc>
            </a:pPr>
            <a:r>
              <a:rPr lang="sk-SK" sz="1600" b="1" smtClean="0"/>
              <a:t>Ing. Dmytro Ostroushko</a:t>
            </a:r>
          </a:p>
          <a:p>
            <a:pPr lvl="1" eaLnBrk="1" hangingPunct="1">
              <a:lnSpc>
                <a:spcPct val="90000"/>
              </a:lnSpc>
              <a:buFontTx/>
              <a:buNone/>
            </a:pPr>
            <a:r>
              <a:rPr lang="sk-SK" sz="1600" smtClean="0"/>
              <a:t>VŠB-Technical University of Ostrava, Czech republic</a:t>
            </a:r>
            <a:endParaRPr lang="en-US" sz="1600" smtClean="0"/>
          </a:p>
        </p:txBody>
      </p:sp>
      <p:graphicFrame>
        <p:nvGraphicFramePr>
          <p:cNvPr id="1026" name="Object 4"/>
          <p:cNvGraphicFramePr>
            <a:graphicFrameLocks noChangeAspect="1"/>
          </p:cNvGraphicFramePr>
          <p:nvPr/>
        </p:nvGraphicFramePr>
        <p:xfrm>
          <a:off x="6357938" y="4714875"/>
          <a:ext cx="1928812" cy="1884363"/>
        </p:xfrm>
        <a:graphic>
          <a:graphicData uri="http://schemas.openxmlformats.org/presentationml/2006/ole">
            <p:oleObj spid="_x0000_s1026" name="Bitmap Image" r:id="rId4" imgW="8333333" imgH="8133333" progId="PBrush">
              <p:embed/>
            </p:oleObj>
          </a:graphicData>
        </a:graphic>
      </p:graphicFrame>
      <p:pic>
        <p:nvPicPr>
          <p:cNvPr id="1030" name="Picture 5" descr="makro pomrane"/>
          <p:cNvPicPr>
            <a:picLocks noChangeAspect="1" noChangeArrowheads="1"/>
          </p:cNvPicPr>
          <p:nvPr/>
        </p:nvPicPr>
        <p:blipFill>
          <a:blip r:embed="rId5" cstate="print"/>
          <a:srcRect/>
          <a:stretch>
            <a:fillRect/>
          </a:stretch>
        </p:blipFill>
        <p:spPr bwMode="auto">
          <a:xfrm>
            <a:off x="4938713" y="1071563"/>
            <a:ext cx="4205287" cy="3357562"/>
          </a:xfrm>
          <a:prstGeom prst="rect">
            <a:avLst/>
          </a:prstGeom>
          <a:noFill/>
          <a:ln w="9525">
            <a:noFill/>
            <a:miter lim="800000"/>
            <a:headEnd/>
            <a:tailEnd/>
          </a:ln>
        </p:spPr>
      </p:pic>
      <p:pic>
        <p:nvPicPr>
          <p:cNvPr id="1031" name="Picture 7" descr="File:Magnesium crystals.jpg"/>
          <p:cNvPicPr>
            <a:picLocks noChangeAspect="1" noChangeArrowheads="1"/>
          </p:cNvPicPr>
          <p:nvPr/>
        </p:nvPicPr>
        <p:blipFill>
          <a:blip r:embed="rId6" cstate="print"/>
          <a:srcRect/>
          <a:stretch>
            <a:fillRect/>
          </a:stretch>
        </p:blipFill>
        <p:spPr bwMode="auto">
          <a:xfrm>
            <a:off x="2500313" y="857250"/>
            <a:ext cx="2362200" cy="1857375"/>
          </a:xfrm>
          <a:prstGeom prst="rect">
            <a:avLst/>
          </a:prstGeom>
          <a:noFill/>
          <a:ln w="9525">
            <a:noFill/>
            <a:miter lim="800000"/>
            <a:headEnd/>
            <a:tailEnd/>
          </a:ln>
        </p:spPr>
      </p:pic>
      <p:pic>
        <p:nvPicPr>
          <p:cNvPr id="1032" name="Picture 9" descr="http://upload.wikimedia.org/wikipedia/commons/thumb/5/5d/Aluminium-4.jpg/250px-Aluminium-4.jpg"/>
          <p:cNvPicPr>
            <a:picLocks noChangeAspect="1" noChangeArrowheads="1"/>
          </p:cNvPicPr>
          <p:nvPr/>
        </p:nvPicPr>
        <p:blipFill>
          <a:blip r:embed="rId7" cstate="print"/>
          <a:srcRect/>
          <a:stretch>
            <a:fillRect/>
          </a:stretch>
        </p:blipFill>
        <p:spPr bwMode="auto">
          <a:xfrm>
            <a:off x="2500313" y="3000375"/>
            <a:ext cx="2352675" cy="2143125"/>
          </a:xfrm>
          <a:prstGeom prst="rect">
            <a:avLst/>
          </a:prstGeom>
          <a:noFill/>
          <a:ln w="9525">
            <a:noFill/>
            <a:miter lim="800000"/>
            <a:headEnd/>
            <a:tailEnd/>
          </a:ln>
        </p:spPr>
      </p:pic>
      <p:sp>
        <p:nvSpPr>
          <p:cNvPr id="1033" name="BlokTextu 11"/>
          <p:cNvSpPr txBox="1">
            <a:spLocks noChangeArrowheads="1"/>
          </p:cNvSpPr>
          <p:nvPr/>
        </p:nvSpPr>
        <p:spPr bwMode="auto">
          <a:xfrm>
            <a:off x="5357813" y="866775"/>
            <a:ext cx="3357562" cy="276225"/>
          </a:xfrm>
          <a:prstGeom prst="rect">
            <a:avLst/>
          </a:prstGeom>
          <a:noFill/>
          <a:ln w="9525">
            <a:noFill/>
            <a:miter lim="800000"/>
            <a:headEnd/>
            <a:tailEnd/>
          </a:ln>
        </p:spPr>
        <p:txBody>
          <a:bodyPr>
            <a:spAutoFit/>
          </a:bodyPr>
          <a:lstStyle/>
          <a:p>
            <a:pPr>
              <a:buFontTx/>
              <a:buNone/>
            </a:pPr>
            <a:r>
              <a:rPr lang="sk-SK" sz="1200"/>
              <a:t>manufacturer: EXPLOMET, Poland</a:t>
            </a:r>
          </a:p>
        </p:txBody>
      </p:sp>
      <p:sp>
        <p:nvSpPr>
          <p:cNvPr id="13" name="BlokTextu 12"/>
          <p:cNvSpPr txBox="1"/>
          <p:nvPr/>
        </p:nvSpPr>
        <p:spPr>
          <a:xfrm>
            <a:off x="0" y="714375"/>
            <a:ext cx="2357438" cy="4622800"/>
          </a:xfrm>
          <a:prstGeom prst="rect">
            <a:avLst/>
          </a:prstGeom>
          <a:noFill/>
        </p:spPr>
        <p:txBody>
          <a:bodyPr>
            <a:spAutoFit/>
          </a:bodyPr>
          <a:lstStyle/>
          <a:p>
            <a:pPr algn="l">
              <a:buFontTx/>
              <a:buNone/>
              <a:defRPr/>
            </a:pPr>
            <a:r>
              <a:rPr lang="sk-SK" sz="2800" spc="200" dirty="0"/>
              <a:t>Mg:</a:t>
            </a:r>
          </a:p>
          <a:p>
            <a:pPr algn="l">
              <a:buFontTx/>
              <a:buChar char="-"/>
              <a:defRPr/>
            </a:pPr>
            <a:r>
              <a:rPr lang="en-US" sz="1800" dirty="0"/>
              <a:t>lightest among metallic materials</a:t>
            </a:r>
            <a:endParaRPr lang="sk-SK" sz="1800" dirty="0"/>
          </a:p>
          <a:p>
            <a:pPr algn="l">
              <a:buFontTx/>
              <a:buChar char="-"/>
              <a:defRPr/>
            </a:pPr>
            <a:r>
              <a:rPr lang="en-US" sz="1800" dirty="0"/>
              <a:t>density is about 2/3 of that of </a:t>
            </a:r>
            <a:r>
              <a:rPr lang="en-US" sz="1800" dirty="0" err="1"/>
              <a:t>aluminium</a:t>
            </a:r>
            <a:endParaRPr lang="sk-SK" sz="1800" dirty="0"/>
          </a:p>
          <a:p>
            <a:pPr algn="l">
              <a:buFontTx/>
              <a:buChar char="-"/>
              <a:defRPr/>
            </a:pPr>
            <a:r>
              <a:rPr lang="en-US" sz="1800" dirty="0"/>
              <a:t>recycled without any degradation in physical </a:t>
            </a:r>
            <a:r>
              <a:rPr lang="sk-SK" sz="1800" dirty="0"/>
              <a:t> p</a:t>
            </a:r>
            <a:r>
              <a:rPr lang="en-US" sz="1800" dirty="0" err="1"/>
              <a:t>roperties</a:t>
            </a:r>
            <a:endParaRPr lang="sk-SK" sz="1800" dirty="0"/>
          </a:p>
          <a:p>
            <a:pPr algn="l">
              <a:buFontTx/>
              <a:buNone/>
              <a:defRPr/>
            </a:pPr>
            <a:r>
              <a:rPr lang="sk-SK" sz="2800" spc="200" dirty="0" err="1"/>
              <a:t>Al</a:t>
            </a:r>
            <a:r>
              <a:rPr lang="sk-SK" sz="2800" spc="200" dirty="0"/>
              <a:t>:</a:t>
            </a:r>
          </a:p>
          <a:p>
            <a:pPr algn="l">
              <a:buFontTx/>
              <a:buChar char="-"/>
              <a:defRPr/>
            </a:pPr>
            <a:r>
              <a:rPr lang="en-US" sz="1800" dirty="0"/>
              <a:t>corrosion resistance </a:t>
            </a:r>
            <a:endParaRPr lang="sk-SK" sz="1800" dirty="0"/>
          </a:p>
          <a:p>
            <a:pPr algn="l">
              <a:buFontTx/>
              <a:buChar char="-"/>
              <a:defRPr/>
            </a:pPr>
            <a:r>
              <a:rPr lang="en-US" sz="1800" dirty="0"/>
              <a:t>high strength to weight ratio</a:t>
            </a:r>
            <a:endParaRPr lang="sk-SK" sz="1800" dirty="0"/>
          </a:p>
          <a:p>
            <a:pPr algn="l">
              <a:buFontTx/>
              <a:buChar char="-"/>
              <a:defRPr/>
            </a:pPr>
            <a:r>
              <a:rPr lang="en-US" sz="1800" dirty="0"/>
              <a:t>good formability</a:t>
            </a:r>
            <a:endParaRPr lang="sk-SK" sz="1800" dirty="0"/>
          </a:p>
          <a:p>
            <a:pPr algn="l">
              <a:buFontTx/>
              <a:buChar char="-"/>
              <a:defRPr/>
            </a:pPr>
            <a:endParaRPr lang="sk-SK" sz="1100" spc="200" dirty="0"/>
          </a:p>
        </p:txBody>
      </p:sp>
      <p:sp>
        <p:nvSpPr>
          <p:cNvPr id="16" name="Obdĺžnik 15"/>
          <p:cNvSpPr/>
          <p:nvPr/>
        </p:nvSpPr>
        <p:spPr>
          <a:xfrm>
            <a:off x="214313" y="5214938"/>
            <a:ext cx="5929312" cy="523875"/>
          </a:xfrm>
          <a:prstGeom prst="rect">
            <a:avLst/>
          </a:prstGeom>
          <a:ln>
            <a:solidFill>
              <a:srgbClr val="FF0000"/>
            </a:solidFill>
          </a:ln>
        </p:spPr>
        <p:txBody>
          <a:bodyPr>
            <a:spAutoFit/>
          </a:bodyPr>
          <a:lstStyle/>
          <a:p>
            <a:pPr>
              <a:buFontTx/>
              <a:buNone/>
              <a:defRPr/>
            </a:pPr>
            <a:r>
              <a:rPr lang="sk-SK" sz="1400" b="1" spc="200" dirty="0" err="1">
                <a:solidFill>
                  <a:srgbClr val="FF0000"/>
                </a:solidFill>
              </a:rPr>
              <a:t>Combination</a:t>
            </a:r>
            <a:r>
              <a:rPr lang="sk-SK" sz="1400" b="1" spc="200" dirty="0">
                <a:solidFill>
                  <a:srgbClr val="FF0000"/>
                </a:solidFill>
              </a:rPr>
              <a:t> </a:t>
            </a:r>
            <a:r>
              <a:rPr lang="sk-SK" sz="1400" b="1" spc="200" dirty="0" err="1">
                <a:solidFill>
                  <a:srgbClr val="FF0000"/>
                </a:solidFill>
              </a:rPr>
              <a:t>of</a:t>
            </a:r>
            <a:r>
              <a:rPr lang="sk-SK" sz="1400" b="1" spc="200" dirty="0">
                <a:solidFill>
                  <a:srgbClr val="FF0000"/>
                </a:solidFill>
              </a:rPr>
              <a:t> Mg and </a:t>
            </a:r>
            <a:r>
              <a:rPr lang="sk-SK" sz="1400" b="1" spc="200" dirty="0" err="1">
                <a:solidFill>
                  <a:srgbClr val="FF0000"/>
                </a:solidFill>
              </a:rPr>
              <a:t>Al</a:t>
            </a:r>
            <a:r>
              <a:rPr lang="sk-SK" sz="1400" b="1" spc="200" dirty="0">
                <a:solidFill>
                  <a:srgbClr val="FF0000"/>
                </a:solidFill>
              </a:rPr>
              <a:t> </a:t>
            </a:r>
            <a:r>
              <a:rPr lang="sk-SK" sz="1400" b="1" spc="200" dirty="0" err="1">
                <a:solidFill>
                  <a:srgbClr val="FF0000"/>
                </a:solidFill>
              </a:rPr>
              <a:t>would</a:t>
            </a:r>
            <a:r>
              <a:rPr lang="sk-SK" sz="1400" b="1" spc="200" dirty="0">
                <a:solidFill>
                  <a:srgbClr val="FF0000"/>
                </a:solidFill>
              </a:rPr>
              <a:t> </a:t>
            </a:r>
            <a:r>
              <a:rPr lang="sk-SK" sz="1400" b="1" spc="200" dirty="0" err="1">
                <a:solidFill>
                  <a:srgbClr val="FF0000"/>
                </a:solidFill>
              </a:rPr>
              <a:t>be</a:t>
            </a:r>
            <a:r>
              <a:rPr lang="sk-SK" sz="1400" b="1" spc="200" dirty="0">
                <a:solidFill>
                  <a:srgbClr val="FF0000"/>
                </a:solidFill>
              </a:rPr>
              <a:t> </a:t>
            </a:r>
            <a:r>
              <a:rPr lang="sk-SK" sz="1400" b="1" spc="200" dirty="0" err="1">
                <a:solidFill>
                  <a:srgbClr val="FF0000"/>
                </a:solidFill>
              </a:rPr>
              <a:t>promising</a:t>
            </a:r>
            <a:r>
              <a:rPr lang="sk-SK" sz="1400" b="1" spc="200" dirty="0">
                <a:solidFill>
                  <a:srgbClr val="FF0000"/>
                </a:solidFill>
              </a:rPr>
              <a:t> </a:t>
            </a:r>
            <a:r>
              <a:rPr lang="sk-SK" sz="1400" b="1" spc="200" dirty="0" err="1">
                <a:solidFill>
                  <a:srgbClr val="FF0000"/>
                </a:solidFill>
              </a:rPr>
              <a:t>structural</a:t>
            </a:r>
            <a:r>
              <a:rPr lang="sk-SK" sz="1400" b="1" spc="200" dirty="0">
                <a:solidFill>
                  <a:srgbClr val="FF0000"/>
                </a:solidFill>
              </a:rPr>
              <a:t> </a:t>
            </a:r>
            <a:r>
              <a:rPr lang="sk-SK" sz="1400" b="1" spc="200" dirty="0" err="1">
                <a:solidFill>
                  <a:srgbClr val="FF0000"/>
                </a:solidFill>
              </a:rPr>
              <a:t>material</a:t>
            </a:r>
            <a:r>
              <a:rPr lang="sk-SK" sz="1400" b="1" spc="200" dirty="0">
                <a:solidFill>
                  <a:srgbClr val="FF0000"/>
                </a:solidFill>
              </a:rPr>
              <a:t> (</a:t>
            </a:r>
            <a:r>
              <a:rPr lang="sk-SK" sz="1400" b="1" spc="200" dirty="0" err="1">
                <a:solidFill>
                  <a:srgbClr val="FF0000"/>
                </a:solidFill>
              </a:rPr>
              <a:t>aerospace</a:t>
            </a:r>
            <a:r>
              <a:rPr lang="sk-SK" sz="1400" b="1" spc="200" dirty="0">
                <a:solidFill>
                  <a:srgbClr val="FF0000"/>
                </a:solidFill>
              </a:rPr>
              <a:t>, automobile </a:t>
            </a:r>
            <a:r>
              <a:rPr lang="sk-SK" sz="1400" b="1" spc="200" dirty="0" err="1">
                <a:solidFill>
                  <a:srgbClr val="FF0000"/>
                </a:solidFill>
              </a:rPr>
              <a:t>industry</a:t>
            </a:r>
            <a:r>
              <a:rPr lang="sk-SK" sz="1400" b="1" spc="200" dirty="0">
                <a:solidFill>
                  <a:srgbClr val="FF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čísla snímky 5"/>
          <p:cNvSpPr>
            <a:spLocks noGrp="1"/>
          </p:cNvSpPr>
          <p:nvPr>
            <p:ph type="sldNum" sz="quarter" idx="12"/>
          </p:nvPr>
        </p:nvSpPr>
        <p:spPr>
          <a:noFill/>
        </p:spPr>
        <p:txBody>
          <a:bodyPr/>
          <a:lstStyle/>
          <a:p>
            <a:fld id="{350E31A7-691E-4C22-B728-7F8175B759DF}" type="slidenum">
              <a:rPr lang="en-GB" smtClean="0"/>
              <a:pPr/>
              <a:t>4</a:t>
            </a:fld>
            <a:endParaRPr lang="en-GB" smtClean="0"/>
          </a:p>
        </p:txBody>
      </p:sp>
      <p:sp>
        <p:nvSpPr>
          <p:cNvPr id="6147" name="Rectangle 2"/>
          <p:cNvSpPr>
            <a:spLocks noGrp="1" noChangeArrowheads="1"/>
          </p:cNvSpPr>
          <p:nvPr>
            <p:ph type="title"/>
          </p:nvPr>
        </p:nvSpPr>
        <p:spPr>
          <a:xfrm>
            <a:off x="590550" y="-315913"/>
            <a:ext cx="8229600" cy="1143001"/>
          </a:xfrm>
        </p:spPr>
        <p:txBody>
          <a:bodyPr/>
          <a:lstStyle/>
          <a:p>
            <a:pPr eaLnBrk="1" hangingPunct="1"/>
            <a:r>
              <a:rPr lang="sk-SK" sz="3600" smtClean="0"/>
              <a:t>Metallography</a:t>
            </a:r>
            <a:endParaRPr lang="en-US" sz="3600" smtClean="0"/>
          </a:p>
        </p:txBody>
      </p:sp>
      <p:pic>
        <p:nvPicPr>
          <p:cNvPr id="6148" name="Picture 22" descr="C:\Users\Toshiba\Documents\Duso\konferencia polsko\Fig 2.TIF"/>
          <p:cNvPicPr>
            <a:picLocks noChangeAspect="1" noChangeArrowheads="1"/>
          </p:cNvPicPr>
          <p:nvPr/>
        </p:nvPicPr>
        <p:blipFill>
          <a:blip r:embed="rId3" cstate="print"/>
          <a:srcRect/>
          <a:stretch>
            <a:fillRect/>
          </a:stretch>
        </p:blipFill>
        <p:spPr bwMode="auto">
          <a:xfrm>
            <a:off x="214313" y="571500"/>
            <a:ext cx="8786812" cy="5527675"/>
          </a:xfrm>
          <a:prstGeom prst="rect">
            <a:avLst/>
          </a:prstGeom>
          <a:noFill/>
          <a:ln w="9525">
            <a:noFill/>
            <a:miter lim="800000"/>
            <a:headEnd/>
            <a:tailEnd/>
          </a:ln>
        </p:spPr>
      </p:pic>
      <p:sp>
        <p:nvSpPr>
          <p:cNvPr id="12" name="BlokTextu 11"/>
          <p:cNvSpPr txBox="1"/>
          <p:nvPr/>
        </p:nvSpPr>
        <p:spPr>
          <a:xfrm>
            <a:off x="214313" y="5572125"/>
            <a:ext cx="8643937" cy="904875"/>
          </a:xfrm>
          <a:prstGeom prst="rect">
            <a:avLst/>
          </a:prstGeom>
          <a:noFill/>
        </p:spPr>
        <p:txBody>
          <a:bodyPr>
            <a:spAutoFit/>
          </a:bodyPr>
          <a:lstStyle/>
          <a:p>
            <a:pPr algn="l">
              <a:defRPr/>
            </a:pPr>
            <a:r>
              <a:rPr lang="en-GB" sz="2400" b="1" dirty="0">
                <a:solidFill>
                  <a:srgbClr val="FF0000"/>
                </a:solidFill>
              </a:rPr>
              <a:t>average thickness of the interface </a:t>
            </a:r>
            <a:r>
              <a:rPr lang="sk-SK" sz="2400" b="1" spc="200" dirty="0">
                <a:solidFill>
                  <a:srgbClr val="FF0000"/>
                </a:solidFill>
              </a:rPr>
              <a:t>45 </a:t>
            </a:r>
            <a:r>
              <a:rPr lang="sk-SK" sz="2400" b="1" spc="200" dirty="0" err="1">
                <a:solidFill>
                  <a:srgbClr val="FF0000"/>
                </a:solidFill>
              </a:rPr>
              <a:t>microns</a:t>
            </a:r>
            <a:endParaRPr lang="sk-SK" sz="2400" b="1" spc="200" dirty="0">
              <a:solidFill>
                <a:srgbClr val="FF0000"/>
              </a:solidFill>
            </a:endParaRPr>
          </a:p>
          <a:p>
            <a:pPr algn="l">
              <a:buFontTx/>
              <a:buNone/>
              <a:defRPr/>
            </a:pPr>
            <a:endParaRPr lang="sk-SK" sz="2400" spc="200" dirty="0">
              <a:solidFill>
                <a:schemeClr val="tx2"/>
              </a:solidFill>
            </a:endParaRPr>
          </a:p>
        </p:txBody>
      </p:sp>
      <p:cxnSp>
        <p:nvCxnSpPr>
          <p:cNvPr id="6150" name="Rovná spojovacia šípka 17"/>
          <p:cNvCxnSpPr>
            <a:cxnSpLocks noChangeShapeType="1"/>
          </p:cNvCxnSpPr>
          <p:nvPr/>
        </p:nvCxnSpPr>
        <p:spPr bwMode="auto">
          <a:xfrm rot="5400000">
            <a:off x="4571206" y="5001419"/>
            <a:ext cx="714375" cy="1588"/>
          </a:xfrm>
          <a:prstGeom prst="straightConnector1">
            <a:avLst/>
          </a:prstGeom>
          <a:noFill/>
          <a:ln w="38100" algn="ctr">
            <a:solidFill>
              <a:srgbClr val="FF0000"/>
            </a:solidFill>
            <a:round/>
            <a:headEnd type="arrow" w="med" len="me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čísla snímky 5"/>
          <p:cNvSpPr>
            <a:spLocks noGrp="1"/>
          </p:cNvSpPr>
          <p:nvPr>
            <p:ph type="sldNum" sz="quarter" idx="12"/>
          </p:nvPr>
        </p:nvSpPr>
        <p:spPr>
          <a:noFill/>
        </p:spPr>
        <p:txBody>
          <a:bodyPr/>
          <a:lstStyle/>
          <a:p>
            <a:fld id="{FDA7CCB4-8CC1-4031-B786-ABE5EB2E622D}" type="slidenum">
              <a:rPr lang="en-GB" smtClean="0"/>
              <a:pPr/>
              <a:t>5</a:t>
            </a:fld>
            <a:endParaRPr lang="en-GB" smtClean="0"/>
          </a:p>
        </p:txBody>
      </p:sp>
      <p:sp>
        <p:nvSpPr>
          <p:cNvPr id="7171" name="Rectangle 2"/>
          <p:cNvSpPr>
            <a:spLocks noGrp="1" noChangeArrowheads="1"/>
          </p:cNvSpPr>
          <p:nvPr>
            <p:ph type="title"/>
          </p:nvPr>
        </p:nvSpPr>
        <p:spPr>
          <a:xfrm>
            <a:off x="468313" y="-387350"/>
            <a:ext cx="8229600" cy="1143000"/>
          </a:xfrm>
        </p:spPr>
        <p:txBody>
          <a:bodyPr/>
          <a:lstStyle/>
          <a:p>
            <a:pPr eaLnBrk="1" hangingPunct="1"/>
            <a:r>
              <a:rPr lang="sk-SK" sz="2400" smtClean="0"/>
              <a:t>Optical profilometry</a:t>
            </a:r>
          </a:p>
        </p:txBody>
      </p:sp>
      <p:pic>
        <p:nvPicPr>
          <p:cNvPr id="7172" name="Picture 10" descr="vybuchZM_AlMg_Dimi-10-01-13-2"/>
          <p:cNvPicPr>
            <a:picLocks noChangeAspect="1" noChangeArrowheads="1"/>
          </p:cNvPicPr>
          <p:nvPr/>
        </p:nvPicPr>
        <p:blipFill>
          <a:blip r:embed="rId3" cstate="print"/>
          <a:srcRect/>
          <a:stretch>
            <a:fillRect/>
          </a:stretch>
        </p:blipFill>
        <p:spPr bwMode="auto">
          <a:xfrm>
            <a:off x="71438" y="404813"/>
            <a:ext cx="2916237" cy="2543175"/>
          </a:xfrm>
          <a:prstGeom prst="rect">
            <a:avLst/>
          </a:prstGeom>
          <a:noFill/>
          <a:ln w="9525">
            <a:noFill/>
            <a:miter lim="800000"/>
            <a:headEnd/>
            <a:tailEnd/>
          </a:ln>
        </p:spPr>
      </p:pic>
      <p:pic>
        <p:nvPicPr>
          <p:cNvPr id="7173" name="Picture 11" descr="vybuchZM_AlMg_Dimi-10-01-13-3"/>
          <p:cNvPicPr>
            <a:picLocks noChangeAspect="1" noChangeArrowheads="1"/>
          </p:cNvPicPr>
          <p:nvPr/>
        </p:nvPicPr>
        <p:blipFill>
          <a:blip r:embed="rId4" cstate="print"/>
          <a:srcRect/>
          <a:stretch>
            <a:fillRect/>
          </a:stretch>
        </p:blipFill>
        <p:spPr bwMode="auto">
          <a:xfrm>
            <a:off x="3059113" y="404813"/>
            <a:ext cx="2916237" cy="2543175"/>
          </a:xfrm>
          <a:prstGeom prst="rect">
            <a:avLst/>
          </a:prstGeom>
          <a:noFill/>
          <a:ln w="9525">
            <a:noFill/>
            <a:miter lim="800000"/>
            <a:headEnd/>
            <a:tailEnd/>
          </a:ln>
        </p:spPr>
      </p:pic>
      <p:pic>
        <p:nvPicPr>
          <p:cNvPr id="7174" name="Picture 12" descr="vybuchZM_AlMg_Dimi-10-01-13-4"/>
          <p:cNvPicPr>
            <a:picLocks noChangeAspect="1" noChangeArrowheads="1"/>
          </p:cNvPicPr>
          <p:nvPr/>
        </p:nvPicPr>
        <p:blipFill>
          <a:blip r:embed="rId5" cstate="print"/>
          <a:srcRect/>
          <a:stretch>
            <a:fillRect/>
          </a:stretch>
        </p:blipFill>
        <p:spPr bwMode="auto">
          <a:xfrm>
            <a:off x="6084888" y="404813"/>
            <a:ext cx="2916237" cy="2543175"/>
          </a:xfrm>
          <a:prstGeom prst="rect">
            <a:avLst/>
          </a:prstGeom>
          <a:noFill/>
          <a:ln w="9525">
            <a:noFill/>
            <a:miter lim="800000"/>
            <a:headEnd/>
            <a:tailEnd/>
          </a:ln>
        </p:spPr>
      </p:pic>
      <p:pic>
        <p:nvPicPr>
          <p:cNvPr id="7175" name="Picture 13" descr="C:\Users\Toshiba\Documents\Duso\konferencia polsko\Fig 3.TIF"/>
          <p:cNvPicPr>
            <a:picLocks noChangeAspect="1" noChangeArrowheads="1"/>
          </p:cNvPicPr>
          <p:nvPr/>
        </p:nvPicPr>
        <p:blipFill>
          <a:blip r:embed="rId6" cstate="print"/>
          <a:srcRect/>
          <a:stretch>
            <a:fillRect/>
          </a:stretch>
        </p:blipFill>
        <p:spPr bwMode="auto">
          <a:xfrm>
            <a:off x="71438" y="3143250"/>
            <a:ext cx="9001125" cy="3143250"/>
          </a:xfrm>
          <a:prstGeom prst="rect">
            <a:avLst/>
          </a:prstGeom>
          <a:noFill/>
          <a:ln w="9525">
            <a:noFill/>
            <a:miter lim="800000"/>
            <a:headEnd/>
            <a:tailEnd/>
          </a:ln>
        </p:spPr>
      </p:pic>
      <p:sp>
        <p:nvSpPr>
          <p:cNvPr id="14" name="BlokTextu 13"/>
          <p:cNvSpPr txBox="1"/>
          <p:nvPr/>
        </p:nvSpPr>
        <p:spPr>
          <a:xfrm>
            <a:off x="0" y="6380163"/>
            <a:ext cx="8643938" cy="1016000"/>
          </a:xfrm>
          <a:prstGeom prst="rect">
            <a:avLst/>
          </a:prstGeom>
          <a:noFill/>
        </p:spPr>
        <p:txBody>
          <a:bodyPr>
            <a:spAutoFit/>
          </a:bodyPr>
          <a:lstStyle/>
          <a:p>
            <a:pPr algn="l">
              <a:defRPr/>
            </a:pPr>
            <a:r>
              <a:rPr lang="sk-SK" sz="2400" b="1" dirty="0" err="1">
                <a:solidFill>
                  <a:srgbClr val="FF0000"/>
                </a:solidFill>
              </a:rPr>
              <a:t>the</a:t>
            </a:r>
            <a:r>
              <a:rPr lang="en-US" sz="2400" b="1" dirty="0">
                <a:solidFill>
                  <a:srgbClr val="FF0000"/>
                </a:solidFill>
              </a:rPr>
              <a:t> difference is approximately 8 microns</a:t>
            </a:r>
            <a:r>
              <a:rPr lang="sk-SK" sz="2400" b="1" dirty="0">
                <a:solidFill>
                  <a:srgbClr val="FF0000"/>
                </a:solidFill>
              </a:rPr>
              <a:t> (</a:t>
            </a:r>
            <a:r>
              <a:rPr lang="sk-SK" sz="2400" b="1" dirty="0" err="1">
                <a:solidFill>
                  <a:srgbClr val="FF0000"/>
                </a:solidFill>
              </a:rPr>
              <a:t>Al</a:t>
            </a:r>
            <a:r>
              <a:rPr lang="sk-SK" sz="2400" b="1" dirty="0">
                <a:solidFill>
                  <a:srgbClr val="FF0000"/>
                </a:solidFill>
              </a:rPr>
              <a:t> </a:t>
            </a:r>
            <a:r>
              <a:rPr lang="sk-SK" sz="2400" b="1" dirty="0" err="1">
                <a:solidFill>
                  <a:srgbClr val="FF0000"/>
                </a:solidFill>
              </a:rPr>
              <a:t>higher</a:t>
            </a:r>
            <a:r>
              <a:rPr lang="sk-SK" sz="2400" b="1" dirty="0">
                <a:solidFill>
                  <a:srgbClr val="FF0000"/>
                </a:solidFill>
              </a:rPr>
              <a:t>)</a:t>
            </a:r>
          </a:p>
          <a:p>
            <a:pPr algn="l">
              <a:buFontTx/>
              <a:buNone/>
              <a:defRPr/>
            </a:pPr>
            <a:endParaRPr lang="sk-SK" sz="1000" spc="200" dirty="0">
              <a:solidFill>
                <a:srgbClr val="FF0000"/>
              </a:solidFill>
            </a:endParaRPr>
          </a:p>
          <a:p>
            <a:pPr algn="l">
              <a:buFontTx/>
              <a:buNone/>
              <a:defRPr/>
            </a:pPr>
            <a:endParaRPr lang="sk-SK" sz="2000" spc="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čísla snímky 5"/>
          <p:cNvSpPr>
            <a:spLocks noGrp="1"/>
          </p:cNvSpPr>
          <p:nvPr>
            <p:ph type="sldNum" sz="quarter" idx="12"/>
          </p:nvPr>
        </p:nvSpPr>
        <p:spPr>
          <a:noFill/>
        </p:spPr>
        <p:txBody>
          <a:bodyPr/>
          <a:lstStyle/>
          <a:p>
            <a:fld id="{99E1F53D-77C3-499E-AA36-67B641CF8537}" type="slidenum">
              <a:rPr lang="en-GB" smtClean="0"/>
              <a:pPr/>
              <a:t>6</a:t>
            </a:fld>
            <a:endParaRPr lang="en-GB" smtClean="0"/>
          </a:p>
        </p:txBody>
      </p:sp>
      <p:pic>
        <p:nvPicPr>
          <p:cNvPr id="8195" name="Picture 2" descr="MgAl-150x-3"/>
          <p:cNvPicPr>
            <a:picLocks noChangeAspect="1" noChangeArrowheads="1"/>
          </p:cNvPicPr>
          <p:nvPr/>
        </p:nvPicPr>
        <p:blipFill>
          <a:blip r:embed="rId3" cstate="print"/>
          <a:srcRect/>
          <a:stretch>
            <a:fillRect/>
          </a:stretch>
        </p:blipFill>
        <p:spPr bwMode="auto">
          <a:xfrm>
            <a:off x="4859338" y="4437063"/>
            <a:ext cx="4211637" cy="2276475"/>
          </a:xfrm>
          <a:prstGeom prst="rect">
            <a:avLst/>
          </a:prstGeom>
          <a:noFill/>
          <a:ln w="9525">
            <a:noFill/>
            <a:miter lim="800000"/>
            <a:headEnd/>
            <a:tailEnd/>
          </a:ln>
        </p:spPr>
      </p:pic>
      <p:pic>
        <p:nvPicPr>
          <p:cNvPr id="8196" name="Picture 3" descr="vyskovy_rozdiel-1-20x"/>
          <p:cNvPicPr>
            <a:picLocks noChangeAspect="1" noChangeArrowheads="1"/>
          </p:cNvPicPr>
          <p:nvPr/>
        </p:nvPicPr>
        <p:blipFill>
          <a:blip r:embed="rId4" cstate="print"/>
          <a:srcRect/>
          <a:stretch>
            <a:fillRect/>
          </a:stretch>
        </p:blipFill>
        <p:spPr bwMode="auto">
          <a:xfrm>
            <a:off x="107950" y="3644900"/>
            <a:ext cx="3779838" cy="3024188"/>
          </a:xfrm>
          <a:prstGeom prst="rect">
            <a:avLst/>
          </a:prstGeom>
          <a:noFill/>
          <a:ln w="9525">
            <a:noFill/>
            <a:miter lim="800000"/>
            <a:headEnd/>
            <a:tailEnd/>
          </a:ln>
        </p:spPr>
      </p:pic>
      <p:pic>
        <p:nvPicPr>
          <p:cNvPr id="8197" name="Picture 4" descr="MgAl-20x-1"/>
          <p:cNvPicPr>
            <a:picLocks noChangeAspect="1" noChangeArrowheads="1"/>
          </p:cNvPicPr>
          <p:nvPr/>
        </p:nvPicPr>
        <p:blipFill>
          <a:blip r:embed="rId5" cstate="print"/>
          <a:srcRect/>
          <a:stretch>
            <a:fillRect/>
          </a:stretch>
        </p:blipFill>
        <p:spPr bwMode="auto">
          <a:xfrm>
            <a:off x="2771775" y="2349500"/>
            <a:ext cx="4054475" cy="3041650"/>
          </a:xfrm>
          <a:prstGeom prst="rect">
            <a:avLst/>
          </a:prstGeom>
          <a:noFill/>
          <a:ln w="9525">
            <a:noFill/>
            <a:miter lim="800000"/>
            <a:headEnd/>
            <a:tailEnd/>
          </a:ln>
        </p:spPr>
      </p:pic>
      <p:sp>
        <p:nvSpPr>
          <p:cNvPr id="8198" name="Rectangle 5"/>
          <p:cNvSpPr>
            <a:spLocks noGrp="1" noChangeArrowheads="1"/>
          </p:cNvSpPr>
          <p:nvPr>
            <p:ph type="title"/>
          </p:nvPr>
        </p:nvSpPr>
        <p:spPr>
          <a:xfrm>
            <a:off x="468313" y="-387350"/>
            <a:ext cx="8229600" cy="1143000"/>
          </a:xfrm>
        </p:spPr>
        <p:txBody>
          <a:bodyPr/>
          <a:lstStyle/>
          <a:p>
            <a:pPr eaLnBrk="1" hangingPunct="1"/>
            <a:r>
              <a:rPr lang="sk-SK" sz="2400" smtClean="0"/>
              <a:t>Optical profilometry</a:t>
            </a:r>
          </a:p>
        </p:txBody>
      </p:sp>
      <p:pic>
        <p:nvPicPr>
          <p:cNvPr id="8199" name="Picture 6" descr="vybuchZM_AlMg_Dimi-10-01-13-2"/>
          <p:cNvPicPr>
            <a:picLocks noChangeAspect="1" noChangeArrowheads="1"/>
          </p:cNvPicPr>
          <p:nvPr/>
        </p:nvPicPr>
        <p:blipFill>
          <a:blip r:embed="rId6" cstate="print"/>
          <a:srcRect/>
          <a:stretch>
            <a:fillRect/>
          </a:stretch>
        </p:blipFill>
        <p:spPr bwMode="auto">
          <a:xfrm>
            <a:off x="71438" y="404813"/>
            <a:ext cx="2916237" cy="2543175"/>
          </a:xfrm>
          <a:prstGeom prst="rect">
            <a:avLst/>
          </a:prstGeom>
          <a:noFill/>
          <a:ln w="9525">
            <a:noFill/>
            <a:miter lim="800000"/>
            <a:headEnd/>
            <a:tailEnd/>
          </a:ln>
        </p:spPr>
      </p:pic>
      <p:pic>
        <p:nvPicPr>
          <p:cNvPr id="8200" name="Picture 7" descr="vybuchZM_AlMg_Dimi-10-01-13-3"/>
          <p:cNvPicPr>
            <a:picLocks noChangeAspect="1" noChangeArrowheads="1"/>
          </p:cNvPicPr>
          <p:nvPr/>
        </p:nvPicPr>
        <p:blipFill>
          <a:blip r:embed="rId7" cstate="print"/>
          <a:srcRect/>
          <a:stretch>
            <a:fillRect/>
          </a:stretch>
        </p:blipFill>
        <p:spPr bwMode="auto">
          <a:xfrm>
            <a:off x="3059113" y="404813"/>
            <a:ext cx="2916237" cy="2543175"/>
          </a:xfrm>
          <a:prstGeom prst="rect">
            <a:avLst/>
          </a:prstGeom>
          <a:noFill/>
          <a:ln w="9525">
            <a:noFill/>
            <a:miter lim="800000"/>
            <a:headEnd/>
            <a:tailEnd/>
          </a:ln>
        </p:spPr>
      </p:pic>
      <p:pic>
        <p:nvPicPr>
          <p:cNvPr id="8201" name="Picture 8" descr="vybuchZM_AlMg_Dimi-10-01-13-4"/>
          <p:cNvPicPr>
            <a:picLocks noChangeAspect="1" noChangeArrowheads="1"/>
          </p:cNvPicPr>
          <p:nvPr/>
        </p:nvPicPr>
        <p:blipFill>
          <a:blip r:embed="rId8" cstate="print"/>
          <a:srcRect/>
          <a:stretch>
            <a:fillRect/>
          </a:stretch>
        </p:blipFill>
        <p:spPr bwMode="auto">
          <a:xfrm>
            <a:off x="6084888" y="404813"/>
            <a:ext cx="2916237" cy="2543175"/>
          </a:xfrm>
          <a:prstGeom prst="rect">
            <a:avLst/>
          </a:prstGeom>
          <a:noFill/>
          <a:ln w="9525">
            <a:noFill/>
            <a:miter lim="800000"/>
            <a:headEnd/>
            <a:tailEnd/>
          </a:ln>
        </p:spPr>
      </p:pic>
      <p:pic>
        <p:nvPicPr>
          <p:cNvPr id="8202" name="Picture 9"/>
          <p:cNvPicPr>
            <a:picLocks noChangeAspect="1" noChangeArrowheads="1"/>
          </p:cNvPicPr>
          <p:nvPr/>
        </p:nvPicPr>
        <p:blipFill>
          <a:blip r:embed="rId9" cstate="print"/>
          <a:srcRect/>
          <a:stretch>
            <a:fillRect/>
          </a:stretch>
        </p:blipFill>
        <p:spPr bwMode="auto">
          <a:xfrm>
            <a:off x="179388" y="642938"/>
            <a:ext cx="8964612" cy="2146300"/>
          </a:xfrm>
          <a:prstGeom prst="rect">
            <a:avLst/>
          </a:prstGeom>
          <a:noFill/>
          <a:ln w="57150">
            <a:solidFill>
              <a:srgbClr val="FF0000"/>
            </a:solidFill>
            <a:miter lim="800000"/>
            <a:headEnd/>
            <a:tailEnd/>
          </a:ln>
        </p:spPr>
      </p:pic>
      <p:pic>
        <p:nvPicPr>
          <p:cNvPr id="8203" name="Picture 10"/>
          <p:cNvPicPr>
            <a:picLocks noChangeAspect="1" noChangeArrowheads="1"/>
          </p:cNvPicPr>
          <p:nvPr/>
        </p:nvPicPr>
        <p:blipFill>
          <a:blip r:embed="rId10" cstate="print"/>
          <a:srcRect/>
          <a:stretch>
            <a:fillRect/>
          </a:stretch>
        </p:blipFill>
        <p:spPr bwMode="auto">
          <a:xfrm>
            <a:off x="4752975" y="3213100"/>
            <a:ext cx="3857625" cy="3495675"/>
          </a:xfrm>
          <a:prstGeom prst="rect">
            <a:avLst/>
          </a:prstGeom>
          <a:noFill/>
          <a:ln w="38100" algn="ctr">
            <a:solidFill>
              <a:srgbClr val="FF0000"/>
            </a:solidFill>
            <a:miter lim="800000"/>
            <a:headEnd/>
            <a:tailEnd/>
          </a:ln>
        </p:spPr>
      </p:pic>
      <p:pic>
        <p:nvPicPr>
          <p:cNvPr id="8204" name="Picture 11"/>
          <p:cNvPicPr>
            <a:picLocks noChangeAspect="1" noChangeArrowheads="1"/>
          </p:cNvPicPr>
          <p:nvPr/>
        </p:nvPicPr>
        <p:blipFill>
          <a:blip r:embed="rId11" cstate="print"/>
          <a:srcRect/>
          <a:stretch>
            <a:fillRect/>
          </a:stretch>
        </p:blipFill>
        <p:spPr bwMode="auto">
          <a:xfrm>
            <a:off x="647700" y="3213100"/>
            <a:ext cx="3857625" cy="3495675"/>
          </a:xfrm>
          <a:prstGeom prst="rect">
            <a:avLst/>
          </a:prstGeom>
          <a:noFill/>
          <a:ln w="38100" algn="ctr">
            <a:solidFill>
              <a:srgbClr val="FF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čísla snímky 3"/>
          <p:cNvSpPr>
            <a:spLocks noGrp="1"/>
          </p:cNvSpPr>
          <p:nvPr>
            <p:ph type="sldNum" sz="quarter" idx="12"/>
          </p:nvPr>
        </p:nvSpPr>
        <p:spPr>
          <a:noFill/>
        </p:spPr>
        <p:txBody>
          <a:bodyPr/>
          <a:lstStyle/>
          <a:p>
            <a:fld id="{B7ABD262-863B-449E-855D-D401A9F1F23C}" type="slidenum">
              <a:rPr lang="en-GB" smtClean="0"/>
              <a:pPr/>
              <a:t>7</a:t>
            </a:fld>
            <a:endParaRPr lang="en-GB" smtClean="0"/>
          </a:p>
        </p:txBody>
      </p:sp>
      <p:sp>
        <p:nvSpPr>
          <p:cNvPr id="9219" name="Rectangle 2"/>
          <p:cNvSpPr>
            <a:spLocks noGrp="1" noChangeArrowheads="1"/>
          </p:cNvSpPr>
          <p:nvPr>
            <p:ph type="title"/>
          </p:nvPr>
        </p:nvSpPr>
        <p:spPr>
          <a:xfrm>
            <a:off x="500063" y="-214313"/>
            <a:ext cx="8229600" cy="836613"/>
          </a:xfrm>
        </p:spPr>
        <p:txBody>
          <a:bodyPr/>
          <a:lstStyle/>
          <a:p>
            <a:pPr eaLnBrk="1" hangingPunct="1"/>
            <a:r>
              <a:rPr lang="sk-SK" sz="3200" dirty="0" smtClean="0"/>
              <a:t>SEM/EDX</a:t>
            </a:r>
            <a:endParaRPr lang="en-US" sz="3200" dirty="0" smtClean="0"/>
          </a:p>
        </p:txBody>
      </p:sp>
      <p:pic>
        <p:nvPicPr>
          <p:cNvPr id="9220" name="Picture 2" descr="F:\praca\experimnenty dusan balga\SEM a EDX\06-03-14 MgAl\Exp_MgAl-06.jpg"/>
          <p:cNvPicPr>
            <a:picLocks noChangeAspect="1" noChangeArrowheads="1"/>
          </p:cNvPicPr>
          <p:nvPr/>
        </p:nvPicPr>
        <p:blipFill>
          <a:blip r:embed="rId3" cstate="print"/>
          <a:srcRect/>
          <a:stretch>
            <a:fillRect/>
          </a:stretch>
        </p:blipFill>
        <p:spPr bwMode="auto">
          <a:xfrm>
            <a:off x="214313" y="500063"/>
            <a:ext cx="3857625" cy="3040062"/>
          </a:xfrm>
          <a:prstGeom prst="rect">
            <a:avLst/>
          </a:prstGeom>
          <a:noFill/>
          <a:ln w="9525">
            <a:noFill/>
            <a:miter lim="800000"/>
            <a:headEnd/>
            <a:tailEnd/>
          </a:ln>
        </p:spPr>
      </p:pic>
      <p:pic>
        <p:nvPicPr>
          <p:cNvPr id="9221" name="Picture 3" descr="F:\praca\experimnenty dusan balga\SEM a EDX\06-03-14 MgAl\Exp_MgAl-07.jpg"/>
          <p:cNvPicPr>
            <a:picLocks noChangeAspect="1" noChangeArrowheads="1"/>
          </p:cNvPicPr>
          <p:nvPr/>
        </p:nvPicPr>
        <p:blipFill>
          <a:blip r:embed="rId4" cstate="print"/>
          <a:srcRect/>
          <a:stretch>
            <a:fillRect/>
          </a:stretch>
        </p:blipFill>
        <p:spPr bwMode="auto">
          <a:xfrm>
            <a:off x="214313" y="3629025"/>
            <a:ext cx="3857625" cy="3086100"/>
          </a:xfrm>
          <a:prstGeom prst="rect">
            <a:avLst/>
          </a:prstGeom>
          <a:noFill/>
          <a:ln w="9525">
            <a:noFill/>
            <a:miter lim="800000"/>
            <a:headEnd/>
            <a:tailEnd/>
          </a:ln>
        </p:spPr>
      </p:pic>
      <p:graphicFrame>
        <p:nvGraphicFramePr>
          <p:cNvPr id="10" name="Tabuľka 9"/>
          <p:cNvGraphicFramePr>
            <a:graphicFrameLocks noGrp="1"/>
          </p:cNvGraphicFramePr>
          <p:nvPr/>
        </p:nvGraphicFramePr>
        <p:xfrm>
          <a:off x="4214813" y="5643563"/>
          <a:ext cx="3571901" cy="1066800"/>
        </p:xfrm>
        <a:graphic>
          <a:graphicData uri="http://schemas.openxmlformats.org/drawingml/2006/table">
            <a:tbl>
              <a:tblPr/>
              <a:tblGrid>
                <a:gridCol w="967390"/>
                <a:gridCol w="967390"/>
                <a:gridCol w="892975"/>
                <a:gridCol w="744146"/>
              </a:tblGrid>
              <a:tr h="152131">
                <a:tc>
                  <a:txBody>
                    <a:bodyPr/>
                    <a:lstStyle/>
                    <a:p>
                      <a:pPr>
                        <a:spcAft>
                          <a:spcPts val="0"/>
                        </a:spcAft>
                      </a:pPr>
                      <a:r>
                        <a:rPr lang="en-US" sz="1400" dirty="0">
                          <a:latin typeface="+mj-lt"/>
                          <a:ea typeface="Times New Roman"/>
                          <a:cs typeface="Times New Roman"/>
                        </a:rPr>
                        <a:t>Element</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Weight%</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latin typeface="+mj-lt"/>
                          <a:ea typeface="Times New Roman"/>
                          <a:cs typeface="Times New Roman"/>
                        </a:rPr>
                        <a:t>Atomic%</a:t>
                      </a:r>
                      <a:endParaRPr lang="sk-SK" sz="140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52131">
                <a:tc>
                  <a:txBody>
                    <a:bodyPr/>
                    <a:lstStyle/>
                    <a:p>
                      <a:pPr>
                        <a:spcAft>
                          <a:spcPts val="0"/>
                        </a:spcAft>
                      </a:pPr>
                      <a:r>
                        <a:rPr lang="en-US" sz="1400" dirty="0">
                          <a:latin typeface="+mj-lt"/>
                          <a:ea typeface="Times New Roman"/>
                          <a:cs typeface="Times New Roman"/>
                        </a:rPr>
                        <a:t>   </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 </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latin typeface="+mj-lt"/>
                          <a:ea typeface="Times New Roman"/>
                          <a:cs typeface="Times New Roman"/>
                        </a:rPr>
                        <a:t> </a:t>
                      </a:r>
                      <a:endParaRPr lang="sk-SK" sz="140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52131">
                <a:tc>
                  <a:txBody>
                    <a:bodyPr/>
                    <a:lstStyle/>
                    <a:p>
                      <a:pPr>
                        <a:spcAft>
                          <a:spcPts val="0"/>
                        </a:spcAft>
                      </a:pPr>
                      <a:r>
                        <a:rPr lang="en-US" sz="1400" dirty="0">
                          <a:latin typeface="+mj-lt"/>
                          <a:ea typeface="Times New Roman"/>
                          <a:cs typeface="Times New Roman"/>
                        </a:rPr>
                        <a:t>O K</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0.98</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latin typeface="+mj-lt"/>
                          <a:ea typeface="Times New Roman"/>
                          <a:cs typeface="Times New Roman"/>
                        </a:rPr>
                        <a:t>1.73</a:t>
                      </a:r>
                      <a:endParaRPr lang="sk-SK" sz="140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52131">
                <a:tc>
                  <a:txBody>
                    <a:bodyPr/>
                    <a:lstStyle/>
                    <a:p>
                      <a:pPr>
                        <a:spcAft>
                          <a:spcPts val="0"/>
                        </a:spcAft>
                      </a:pPr>
                      <a:r>
                        <a:rPr lang="en-US" sz="1400" dirty="0">
                          <a:latin typeface="+mj-lt"/>
                          <a:ea typeface="Times New Roman"/>
                          <a:cs typeface="Times New Roman"/>
                        </a:rPr>
                        <a:t>Al K</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90.04</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94.28</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52131">
                <a:tc>
                  <a:txBody>
                    <a:bodyPr/>
                    <a:lstStyle/>
                    <a:p>
                      <a:pPr>
                        <a:spcAft>
                          <a:spcPts val="0"/>
                        </a:spcAft>
                      </a:pPr>
                      <a:r>
                        <a:rPr lang="en-US" sz="1400" dirty="0">
                          <a:latin typeface="+mj-lt"/>
                          <a:ea typeface="Times New Roman"/>
                          <a:cs typeface="Times New Roman"/>
                        </a:rPr>
                        <a:t>Cu K</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8.98</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latin typeface="+mj-lt"/>
                          <a:ea typeface="Times New Roman"/>
                          <a:cs typeface="Times New Roman"/>
                        </a:rPr>
                        <a:t>3.99</a:t>
                      </a:r>
                      <a:endParaRPr lang="sk-SK" sz="14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
        <p:nvSpPr>
          <p:cNvPr id="9253" name="BlokTextu 11"/>
          <p:cNvSpPr txBox="1">
            <a:spLocks noChangeArrowheads="1"/>
          </p:cNvSpPr>
          <p:nvPr/>
        </p:nvSpPr>
        <p:spPr bwMode="auto">
          <a:xfrm>
            <a:off x="357188" y="3714750"/>
            <a:ext cx="458787" cy="461963"/>
          </a:xfrm>
          <a:prstGeom prst="rect">
            <a:avLst/>
          </a:prstGeom>
          <a:noFill/>
          <a:ln w="9525">
            <a:noFill/>
            <a:miter lim="800000"/>
            <a:headEnd/>
            <a:tailEnd/>
          </a:ln>
        </p:spPr>
        <p:txBody>
          <a:bodyPr wrap="none">
            <a:spAutoFit/>
          </a:bodyPr>
          <a:lstStyle/>
          <a:p>
            <a:pPr>
              <a:buFontTx/>
              <a:buNone/>
            </a:pPr>
            <a:r>
              <a:rPr lang="sk-SK" sz="2400">
                <a:solidFill>
                  <a:srgbClr val="FF0000"/>
                </a:solidFill>
              </a:rPr>
              <a:t>Al</a:t>
            </a:r>
          </a:p>
        </p:txBody>
      </p:sp>
      <p:graphicFrame>
        <p:nvGraphicFramePr>
          <p:cNvPr id="6" name="Tabuľka 5"/>
          <p:cNvGraphicFramePr>
            <a:graphicFrameLocks noGrp="1"/>
          </p:cNvGraphicFramePr>
          <p:nvPr/>
        </p:nvGraphicFramePr>
        <p:xfrm>
          <a:off x="4286250" y="500063"/>
          <a:ext cx="3656025" cy="1066800"/>
        </p:xfrm>
        <a:graphic>
          <a:graphicData uri="http://schemas.openxmlformats.org/drawingml/2006/table">
            <a:tbl>
              <a:tblPr lastCol="1">
                <a:tableStyleId>{2D5ABB26-0587-4C30-8999-92F81FD0307C}</a:tableStyleId>
              </a:tblPr>
              <a:tblGrid>
                <a:gridCol w="941413"/>
                <a:gridCol w="928694"/>
                <a:gridCol w="857256"/>
                <a:gridCol w="928662"/>
              </a:tblGrid>
              <a:tr h="57150">
                <a:tc>
                  <a:txBody>
                    <a:bodyPr/>
                    <a:lstStyle/>
                    <a:p>
                      <a:pPr>
                        <a:spcAft>
                          <a:spcPts val="0"/>
                        </a:spcAft>
                      </a:pPr>
                      <a:r>
                        <a:rPr lang="en-US" sz="1400" dirty="0"/>
                        <a:t>Element</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Weight%</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Atomic%</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150">
                <a:tc>
                  <a:txBody>
                    <a:bodyPr/>
                    <a:lstStyle/>
                    <a:p>
                      <a:pPr>
                        <a:spcAft>
                          <a:spcPts val="0"/>
                        </a:spcAft>
                      </a:pPr>
                      <a:r>
                        <a:rPr lang="en-US" sz="1400" dirty="0"/>
                        <a:t>   </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 </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t> </a:t>
                      </a:r>
                      <a:endParaRPr lang="sk-SK" sz="2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150">
                <a:tc>
                  <a:txBody>
                    <a:bodyPr/>
                    <a:lstStyle/>
                    <a:p>
                      <a:pPr>
                        <a:spcAft>
                          <a:spcPts val="0"/>
                        </a:spcAft>
                      </a:pPr>
                      <a:r>
                        <a:rPr lang="en-US" sz="1400" dirty="0"/>
                        <a:t>O K</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1.49</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t>2.25</a:t>
                      </a:r>
                      <a:endParaRPr lang="sk-SK" sz="2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150">
                <a:tc>
                  <a:txBody>
                    <a:bodyPr/>
                    <a:lstStyle/>
                    <a:p>
                      <a:pPr>
                        <a:spcAft>
                          <a:spcPts val="0"/>
                        </a:spcAft>
                      </a:pPr>
                      <a:r>
                        <a:rPr lang="en-US" sz="1400"/>
                        <a:t>Mg K</a:t>
                      </a:r>
                      <a:endParaRPr lang="sk-SK" sz="2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98.31</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97.58</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150">
                <a:tc>
                  <a:txBody>
                    <a:bodyPr/>
                    <a:lstStyle/>
                    <a:p>
                      <a:pPr>
                        <a:spcAft>
                          <a:spcPts val="0"/>
                        </a:spcAft>
                      </a:pPr>
                      <a:r>
                        <a:rPr lang="en-US" sz="1400"/>
                        <a:t>Si K</a:t>
                      </a:r>
                      <a:endParaRPr lang="sk-SK" sz="2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0.20</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t>0.17</a:t>
                      </a:r>
                      <a:endParaRPr lang="sk-SK" sz="2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9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285" name="Picture 4" descr="F:\praca\experimnenty dusan balga\SEM a EDX\06-03-14 MgAl\Exp_MgAl-04.jpg"/>
          <p:cNvPicPr>
            <a:picLocks noChangeAspect="1" noChangeArrowheads="1"/>
          </p:cNvPicPr>
          <p:nvPr/>
        </p:nvPicPr>
        <p:blipFill>
          <a:blip r:embed="rId5" cstate="print"/>
          <a:srcRect/>
          <a:stretch>
            <a:fillRect/>
          </a:stretch>
        </p:blipFill>
        <p:spPr bwMode="auto">
          <a:xfrm>
            <a:off x="4160838" y="1643063"/>
            <a:ext cx="4911725" cy="3929062"/>
          </a:xfrm>
          <a:prstGeom prst="rect">
            <a:avLst/>
          </a:prstGeom>
          <a:noFill/>
          <a:ln w="9525">
            <a:noFill/>
            <a:miter lim="800000"/>
            <a:headEnd/>
            <a:tailEnd/>
          </a:ln>
        </p:spPr>
      </p:pic>
      <p:sp>
        <p:nvSpPr>
          <p:cNvPr id="9286" name="Šípka doprava 16"/>
          <p:cNvSpPr>
            <a:spLocks noChangeArrowheads="1"/>
          </p:cNvSpPr>
          <p:nvPr/>
        </p:nvSpPr>
        <p:spPr bwMode="auto">
          <a:xfrm>
            <a:off x="3786188" y="1000125"/>
            <a:ext cx="428625" cy="142875"/>
          </a:xfrm>
          <a:prstGeom prst="rightArrow">
            <a:avLst>
              <a:gd name="adj1" fmla="val 50000"/>
              <a:gd name="adj2" fmla="val 50000"/>
            </a:avLst>
          </a:prstGeom>
          <a:noFill/>
          <a:ln w="38100" algn="ctr">
            <a:solidFill>
              <a:srgbClr val="FF0000"/>
            </a:solidFill>
            <a:round/>
            <a:headEnd/>
            <a:tailEnd/>
          </a:ln>
        </p:spPr>
        <p:txBody>
          <a:bodyPr/>
          <a:lstStyle/>
          <a:p>
            <a:pPr marL="533400" indent="-533400"/>
            <a:endParaRPr lang="sk-SK"/>
          </a:p>
        </p:txBody>
      </p:sp>
      <p:sp>
        <p:nvSpPr>
          <p:cNvPr id="9287" name="Šípka doprava 17"/>
          <p:cNvSpPr>
            <a:spLocks noChangeArrowheads="1"/>
          </p:cNvSpPr>
          <p:nvPr/>
        </p:nvSpPr>
        <p:spPr bwMode="auto">
          <a:xfrm>
            <a:off x="3714750" y="6215063"/>
            <a:ext cx="428625" cy="142875"/>
          </a:xfrm>
          <a:prstGeom prst="rightArrow">
            <a:avLst>
              <a:gd name="adj1" fmla="val 50000"/>
              <a:gd name="adj2" fmla="val 50000"/>
            </a:avLst>
          </a:prstGeom>
          <a:noFill/>
          <a:ln w="38100" algn="ctr">
            <a:solidFill>
              <a:srgbClr val="FF0000"/>
            </a:solidFill>
            <a:round/>
            <a:headEnd/>
            <a:tailEnd/>
          </a:ln>
        </p:spPr>
        <p:txBody>
          <a:bodyPr/>
          <a:lstStyle/>
          <a:p>
            <a:pPr marL="533400" indent="-533400"/>
            <a:endParaRPr lang="sk-SK"/>
          </a:p>
        </p:txBody>
      </p:sp>
      <p:sp>
        <p:nvSpPr>
          <p:cNvPr id="9288" name="BlokTextu 18"/>
          <p:cNvSpPr txBox="1">
            <a:spLocks noChangeArrowheads="1"/>
          </p:cNvSpPr>
          <p:nvPr/>
        </p:nvSpPr>
        <p:spPr bwMode="auto">
          <a:xfrm>
            <a:off x="4143375" y="1643063"/>
            <a:ext cx="5072063" cy="461962"/>
          </a:xfrm>
          <a:prstGeom prst="rect">
            <a:avLst/>
          </a:prstGeom>
          <a:noFill/>
          <a:ln w="9525">
            <a:noFill/>
            <a:miter lim="800000"/>
            <a:headEnd/>
            <a:tailEnd/>
          </a:ln>
        </p:spPr>
        <p:txBody>
          <a:bodyPr>
            <a:spAutoFit/>
          </a:bodyPr>
          <a:lstStyle/>
          <a:p>
            <a:pPr>
              <a:buFontTx/>
              <a:buNone/>
            </a:pPr>
            <a:r>
              <a:rPr lang="sk-SK" sz="2400" b="1">
                <a:solidFill>
                  <a:schemeClr val="bg1"/>
                </a:solidFill>
              </a:rPr>
              <a:t>weld, tilt of the specimen 70°</a:t>
            </a:r>
          </a:p>
        </p:txBody>
      </p:sp>
      <p:sp>
        <p:nvSpPr>
          <p:cNvPr id="9289" name="BlokTextu 19"/>
          <p:cNvSpPr txBox="1">
            <a:spLocks noChangeArrowheads="1"/>
          </p:cNvSpPr>
          <p:nvPr/>
        </p:nvSpPr>
        <p:spPr bwMode="auto">
          <a:xfrm>
            <a:off x="357188" y="571500"/>
            <a:ext cx="612775" cy="461963"/>
          </a:xfrm>
          <a:prstGeom prst="rect">
            <a:avLst/>
          </a:prstGeom>
          <a:noFill/>
          <a:ln w="9525">
            <a:noFill/>
            <a:miter lim="800000"/>
            <a:headEnd/>
            <a:tailEnd/>
          </a:ln>
        </p:spPr>
        <p:txBody>
          <a:bodyPr wrap="none">
            <a:spAutoFit/>
          </a:bodyPr>
          <a:lstStyle/>
          <a:p>
            <a:pPr>
              <a:buFontTx/>
              <a:buNone/>
            </a:pPr>
            <a:r>
              <a:rPr lang="sk-SK" sz="2400">
                <a:solidFill>
                  <a:srgbClr val="FF0000"/>
                </a:solidFill>
              </a:rPr>
              <a:t>Mg</a:t>
            </a:r>
          </a:p>
        </p:txBody>
      </p:sp>
      <p:sp>
        <p:nvSpPr>
          <p:cNvPr id="9290" name="BlokTextu 20"/>
          <p:cNvSpPr txBox="1">
            <a:spLocks noChangeArrowheads="1"/>
          </p:cNvSpPr>
          <p:nvPr/>
        </p:nvSpPr>
        <p:spPr bwMode="auto">
          <a:xfrm>
            <a:off x="6286500" y="2286000"/>
            <a:ext cx="481013" cy="338138"/>
          </a:xfrm>
          <a:prstGeom prst="rect">
            <a:avLst/>
          </a:prstGeom>
          <a:noFill/>
          <a:ln w="9525">
            <a:noFill/>
            <a:miter lim="800000"/>
            <a:headEnd/>
            <a:tailEnd/>
          </a:ln>
        </p:spPr>
        <p:txBody>
          <a:bodyPr wrap="none">
            <a:spAutoFit/>
          </a:bodyPr>
          <a:lstStyle/>
          <a:p>
            <a:pPr>
              <a:buFontTx/>
              <a:buNone/>
            </a:pPr>
            <a:r>
              <a:rPr lang="sk-SK" sz="1600" b="1">
                <a:solidFill>
                  <a:schemeClr val="bg1"/>
                </a:solidFill>
              </a:rPr>
              <a:t>Mg</a:t>
            </a:r>
            <a:endParaRPr lang="sk-SK" sz="2400" b="1">
              <a:solidFill>
                <a:schemeClr val="bg1"/>
              </a:solidFill>
            </a:endParaRPr>
          </a:p>
        </p:txBody>
      </p:sp>
      <p:sp>
        <p:nvSpPr>
          <p:cNvPr id="9291" name="BlokTextu 21"/>
          <p:cNvSpPr txBox="1">
            <a:spLocks noChangeArrowheads="1"/>
          </p:cNvSpPr>
          <p:nvPr/>
        </p:nvSpPr>
        <p:spPr bwMode="auto">
          <a:xfrm>
            <a:off x="6357938" y="4572000"/>
            <a:ext cx="390525" cy="338138"/>
          </a:xfrm>
          <a:prstGeom prst="rect">
            <a:avLst/>
          </a:prstGeom>
          <a:noFill/>
          <a:ln w="9525">
            <a:noFill/>
            <a:miter lim="800000"/>
            <a:headEnd/>
            <a:tailEnd/>
          </a:ln>
        </p:spPr>
        <p:txBody>
          <a:bodyPr wrap="none">
            <a:spAutoFit/>
          </a:bodyPr>
          <a:lstStyle/>
          <a:p>
            <a:pPr>
              <a:buFontTx/>
              <a:buNone/>
            </a:pPr>
            <a:r>
              <a:rPr lang="sk-SK" sz="1600" b="1">
                <a:solidFill>
                  <a:schemeClr val="bg1"/>
                </a:solidFill>
              </a:rPr>
              <a:t>Al</a:t>
            </a:r>
            <a:endParaRPr lang="sk-SK" sz="24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0063" y="-214313"/>
            <a:ext cx="8229600" cy="836613"/>
          </a:xfrm>
        </p:spPr>
        <p:txBody>
          <a:bodyPr/>
          <a:lstStyle/>
          <a:p>
            <a:pPr eaLnBrk="1" hangingPunct="1"/>
            <a:r>
              <a:rPr lang="sk-SK" sz="3200" dirty="0" smtClean="0"/>
              <a:t>SEM/EDX</a:t>
            </a:r>
            <a:endParaRPr lang="en-US" sz="3200" dirty="0" smtClean="0"/>
          </a:p>
        </p:txBody>
      </p:sp>
      <p:graphicFrame>
        <p:nvGraphicFramePr>
          <p:cNvPr id="14" name="Tabuľka 13"/>
          <p:cNvGraphicFramePr>
            <a:graphicFrameLocks noGrp="1"/>
          </p:cNvGraphicFramePr>
          <p:nvPr/>
        </p:nvGraphicFramePr>
        <p:xfrm>
          <a:off x="4071938" y="3857625"/>
          <a:ext cx="4929221" cy="2971509"/>
        </p:xfrm>
        <a:graphic>
          <a:graphicData uri="http://schemas.openxmlformats.org/drawingml/2006/table">
            <a:tbl>
              <a:tblPr>
                <a:effectLst/>
              </a:tblPr>
              <a:tblGrid>
                <a:gridCol w="786360"/>
                <a:gridCol w="691586"/>
                <a:gridCol w="710030"/>
                <a:gridCol w="691586"/>
                <a:gridCol w="710541"/>
                <a:gridCol w="710541"/>
                <a:gridCol w="628577"/>
              </a:tblGrid>
              <a:tr h="837909">
                <a:tc>
                  <a:txBody>
                    <a:bodyPr/>
                    <a:lstStyle/>
                    <a:p>
                      <a:pPr algn="ctr">
                        <a:lnSpc>
                          <a:spcPct val="200000"/>
                        </a:lnSpc>
                        <a:spcAft>
                          <a:spcPts val="0"/>
                        </a:spcAft>
                      </a:pPr>
                      <a:r>
                        <a:rPr lang="en-GB" sz="1200" b="1" dirty="0">
                          <a:latin typeface="Arial"/>
                          <a:ea typeface="Arial Unicode MS"/>
                          <a:cs typeface="Times New Roman"/>
                        </a:rPr>
                        <a:t>Element</a:t>
                      </a:r>
                      <a:endParaRPr lang="sk-SK" sz="1400" dirty="0">
                        <a:latin typeface="Times New Roman"/>
                        <a:ea typeface="Times New Roman"/>
                        <a:cs typeface="Times New Roman"/>
                      </a:endParaRPr>
                    </a:p>
                    <a:p>
                      <a:pPr algn="ctr">
                        <a:lnSpc>
                          <a:spcPct val="200000"/>
                        </a:lnSpc>
                        <a:spcAft>
                          <a:spcPts val="0"/>
                        </a:spcAft>
                      </a:pPr>
                      <a:r>
                        <a:rPr lang="en-GB" sz="1200" i="0" u="none" dirty="0" smtClean="0">
                          <a:latin typeface="Arial"/>
                          <a:ea typeface="Arial Unicode MS"/>
                          <a:cs typeface="Times New Roman"/>
                        </a:rPr>
                        <a:t>POINT</a:t>
                      </a:r>
                      <a:r>
                        <a:rPr lang="sk-SK" sz="1200" i="0" u="none" dirty="0" smtClean="0">
                          <a:latin typeface="Arial"/>
                          <a:ea typeface="Arial Unicode MS"/>
                          <a:cs typeface="Times New Roman"/>
                        </a:rPr>
                        <a:t>:</a:t>
                      </a:r>
                      <a:endParaRPr lang="sk-SK" sz="1400" i="0" u="none"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Mg</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 %]</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Al</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 %]</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Si</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 %]</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Fe</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 %]</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Cu</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 %]</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200" b="1" dirty="0">
                          <a:latin typeface="Arial"/>
                          <a:ea typeface="Arial Unicode MS"/>
                          <a:cs typeface="Times New Roman"/>
                        </a:rPr>
                        <a:t>O</a:t>
                      </a:r>
                      <a:endParaRPr lang="sk-SK" sz="1400" dirty="0">
                        <a:latin typeface="Times New Roman"/>
                        <a:ea typeface="Times New Roman"/>
                        <a:cs typeface="Times New Roman"/>
                      </a:endParaRPr>
                    </a:p>
                    <a:p>
                      <a:pPr algn="ctr">
                        <a:lnSpc>
                          <a:spcPct val="200000"/>
                        </a:lnSpc>
                        <a:spcAft>
                          <a:spcPts val="0"/>
                        </a:spcAft>
                      </a:pPr>
                      <a:r>
                        <a:rPr lang="en-US" sz="1200" b="1" dirty="0">
                          <a:latin typeface="Arial"/>
                          <a:ea typeface="Arial Unicode MS"/>
                          <a:cs typeface="Times New Roman"/>
                        </a:rPr>
                        <a:t>[</a:t>
                      </a:r>
                      <a:r>
                        <a:rPr lang="pl-PL" sz="1200" b="1" dirty="0">
                          <a:latin typeface="Arial"/>
                          <a:ea typeface="Arial Unicode MS"/>
                          <a:cs typeface="Times New Roman"/>
                        </a:rPr>
                        <a:t>wt</a:t>
                      </a:r>
                      <a:r>
                        <a:rPr lang="pl-PL" sz="1200" b="1" dirty="0" smtClean="0">
                          <a:latin typeface="Arial"/>
                          <a:ea typeface="Arial Unicode MS"/>
                          <a:cs typeface="Times New Roman"/>
                        </a:rPr>
                        <a:t>.%]</a:t>
                      </a:r>
                      <a:endParaRPr lang="sk-SK" sz="14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75348">
                <a:tc>
                  <a:txBody>
                    <a:bodyPr/>
                    <a:lstStyle/>
                    <a:p>
                      <a:pPr algn="ctr">
                        <a:lnSpc>
                          <a:spcPct val="200000"/>
                        </a:lnSpc>
                        <a:spcAft>
                          <a:spcPts val="0"/>
                        </a:spcAft>
                      </a:pPr>
                      <a:r>
                        <a:rPr lang="pl-PL" sz="1400" u="sng">
                          <a:latin typeface="Arial"/>
                          <a:ea typeface="Arial Unicode MS"/>
                          <a:cs typeface="Times New Roman"/>
                        </a:rPr>
                        <a:t>1</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6</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27,3</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0,4</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34,1</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32,2</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75348">
                <a:tc>
                  <a:txBody>
                    <a:bodyPr/>
                    <a:lstStyle/>
                    <a:p>
                      <a:pPr algn="ctr">
                        <a:lnSpc>
                          <a:spcPct val="200000"/>
                        </a:lnSpc>
                        <a:spcAft>
                          <a:spcPts val="0"/>
                        </a:spcAft>
                      </a:pPr>
                      <a:r>
                        <a:rPr lang="pl-PL" sz="1400" u="sng" dirty="0">
                          <a:latin typeface="Arial"/>
                          <a:ea typeface="Arial Unicode MS"/>
                          <a:cs typeface="Times New Roman"/>
                        </a:rPr>
                        <a:t>2</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3,7</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81,7</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1,6</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10,5</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2,5</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75348">
                <a:tc>
                  <a:txBody>
                    <a:bodyPr/>
                    <a:lstStyle/>
                    <a:p>
                      <a:pPr algn="ctr">
                        <a:lnSpc>
                          <a:spcPct val="200000"/>
                        </a:lnSpc>
                        <a:spcAft>
                          <a:spcPts val="0"/>
                        </a:spcAft>
                      </a:pPr>
                      <a:r>
                        <a:rPr lang="pl-PL" sz="1400" u="sng">
                          <a:latin typeface="Arial"/>
                          <a:ea typeface="Arial Unicode MS"/>
                          <a:cs typeface="Times New Roman"/>
                        </a:rPr>
                        <a:t>3</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85,4</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11,7</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0,2</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dirty="0">
                          <a:latin typeface="Arial"/>
                          <a:ea typeface="Arial Unicode MS"/>
                          <a:cs typeface="Times New Roman"/>
                        </a:rPr>
                        <a:t>-</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2,7</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75348">
                <a:tc>
                  <a:txBody>
                    <a:bodyPr/>
                    <a:lstStyle/>
                    <a:p>
                      <a:pPr algn="ctr">
                        <a:lnSpc>
                          <a:spcPct val="200000"/>
                        </a:lnSpc>
                        <a:spcAft>
                          <a:spcPts val="0"/>
                        </a:spcAft>
                      </a:pPr>
                      <a:r>
                        <a:rPr lang="pl-PL" sz="1400" u="sng">
                          <a:latin typeface="Arial"/>
                          <a:ea typeface="Arial Unicode MS"/>
                          <a:cs typeface="Times New Roman"/>
                        </a:rPr>
                        <a:t>4</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88,9</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pl-PL"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0,7</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dirty="0">
                          <a:latin typeface="Arial"/>
                          <a:ea typeface="Arial Unicode MS"/>
                          <a:cs typeface="Times New Roman"/>
                        </a:rPr>
                        <a:t>1,2</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dirty="0">
                          <a:latin typeface="Arial"/>
                          <a:ea typeface="Arial Unicode MS"/>
                          <a:cs typeface="Times New Roman"/>
                        </a:rPr>
                        <a:t>9,2</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75348">
                <a:tc>
                  <a:txBody>
                    <a:bodyPr/>
                    <a:lstStyle/>
                    <a:p>
                      <a:pPr algn="ctr">
                        <a:lnSpc>
                          <a:spcPct val="200000"/>
                        </a:lnSpc>
                        <a:spcAft>
                          <a:spcPts val="0"/>
                        </a:spcAft>
                      </a:pPr>
                      <a:r>
                        <a:rPr lang="en-GB" sz="1400" u="sng">
                          <a:latin typeface="Arial"/>
                          <a:ea typeface="Arial Unicode MS"/>
                          <a:cs typeface="Times New Roman"/>
                        </a:rPr>
                        <a:t>5</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95,4</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dirty="0">
                          <a:latin typeface="Arial"/>
                          <a:ea typeface="Arial Unicode MS"/>
                          <a:cs typeface="Times New Roman"/>
                        </a:rPr>
                        <a:t>-</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a:latin typeface="Arial"/>
                          <a:ea typeface="Arial Unicode MS"/>
                          <a:cs typeface="Times New Roman"/>
                        </a:rPr>
                        <a:t>-</a:t>
                      </a:r>
                      <a:endParaRPr lang="sk-SK" sz="160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200000"/>
                        </a:lnSpc>
                        <a:spcAft>
                          <a:spcPts val="0"/>
                        </a:spcAft>
                      </a:pPr>
                      <a:r>
                        <a:rPr lang="en-GB" sz="1400" dirty="0">
                          <a:latin typeface="Arial"/>
                          <a:ea typeface="Arial Unicode MS"/>
                          <a:cs typeface="Times New Roman"/>
                        </a:rPr>
                        <a:t>4,6</a:t>
                      </a:r>
                      <a:endParaRPr lang="sk-SK" sz="1600" dirty="0">
                        <a:latin typeface="Times New Roman"/>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pic>
        <p:nvPicPr>
          <p:cNvPr id="10301" name="Picture 23" descr="C:\Users\Toshiba\Documents\Duso\konferencia polsko\Fig 4.TIF"/>
          <p:cNvPicPr>
            <a:picLocks noChangeAspect="1" noChangeArrowheads="1"/>
          </p:cNvPicPr>
          <p:nvPr/>
        </p:nvPicPr>
        <p:blipFill>
          <a:blip r:embed="rId3" cstate="print"/>
          <a:srcRect/>
          <a:stretch>
            <a:fillRect/>
          </a:stretch>
        </p:blipFill>
        <p:spPr bwMode="auto">
          <a:xfrm>
            <a:off x="4071938" y="428625"/>
            <a:ext cx="5072062" cy="3357563"/>
          </a:xfrm>
          <a:prstGeom prst="rect">
            <a:avLst/>
          </a:prstGeom>
          <a:noFill/>
          <a:ln w="9525">
            <a:solidFill>
              <a:srgbClr val="FF0000"/>
            </a:solidFill>
            <a:miter lim="800000"/>
            <a:headEnd/>
            <a:tailEnd/>
          </a:ln>
        </p:spPr>
      </p:pic>
      <p:sp>
        <p:nvSpPr>
          <p:cNvPr id="10302" name="Obdĺžnik 18"/>
          <p:cNvSpPr>
            <a:spLocks noChangeArrowheads="1"/>
          </p:cNvSpPr>
          <p:nvPr/>
        </p:nvSpPr>
        <p:spPr bwMode="auto">
          <a:xfrm>
            <a:off x="6286500" y="857250"/>
            <a:ext cx="555625" cy="400050"/>
          </a:xfrm>
          <a:prstGeom prst="rect">
            <a:avLst/>
          </a:prstGeom>
          <a:noFill/>
          <a:ln w="9525">
            <a:noFill/>
            <a:miter lim="800000"/>
            <a:headEnd/>
            <a:tailEnd/>
          </a:ln>
        </p:spPr>
        <p:txBody>
          <a:bodyPr wrap="none">
            <a:spAutoFit/>
          </a:bodyPr>
          <a:lstStyle/>
          <a:p>
            <a:pPr>
              <a:buFontTx/>
              <a:buNone/>
            </a:pPr>
            <a:r>
              <a:rPr lang="sk-SK" sz="2000" b="1"/>
              <a:t>Mg</a:t>
            </a:r>
          </a:p>
        </p:txBody>
      </p:sp>
      <p:sp>
        <p:nvSpPr>
          <p:cNvPr id="10303" name="Obdĺžnik 19"/>
          <p:cNvSpPr>
            <a:spLocks noChangeArrowheads="1"/>
          </p:cNvSpPr>
          <p:nvPr/>
        </p:nvSpPr>
        <p:spPr bwMode="auto">
          <a:xfrm>
            <a:off x="6345238" y="2386013"/>
            <a:ext cx="441325" cy="400050"/>
          </a:xfrm>
          <a:prstGeom prst="rect">
            <a:avLst/>
          </a:prstGeom>
          <a:noFill/>
          <a:ln w="9525">
            <a:noFill/>
            <a:miter lim="800000"/>
            <a:headEnd/>
            <a:tailEnd/>
          </a:ln>
        </p:spPr>
        <p:txBody>
          <a:bodyPr wrap="none">
            <a:spAutoFit/>
          </a:bodyPr>
          <a:lstStyle/>
          <a:p>
            <a:pPr>
              <a:buFontTx/>
              <a:buNone/>
            </a:pPr>
            <a:r>
              <a:rPr lang="sk-SK" sz="2000" b="1"/>
              <a:t>Al</a:t>
            </a:r>
          </a:p>
        </p:txBody>
      </p:sp>
      <p:pic>
        <p:nvPicPr>
          <p:cNvPr id="10304" name="Picture 75" descr="F:\praca\experimnenty dusan balga\SEM a EDX\06-03-14 MgAl\Exp_MgAl-05.jpg"/>
          <p:cNvPicPr>
            <a:picLocks noChangeAspect="1" noChangeArrowheads="1"/>
          </p:cNvPicPr>
          <p:nvPr/>
        </p:nvPicPr>
        <p:blipFill>
          <a:blip r:embed="rId4" cstate="print"/>
          <a:srcRect/>
          <a:stretch>
            <a:fillRect/>
          </a:stretch>
        </p:blipFill>
        <p:spPr bwMode="auto">
          <a:xfrm>
            <a:off x="142875" y="3643313"/>
            <a:ext cx="3857625" cy="2943225"/>
          </a:xfrm>
          <a:prstGeom prst="rect">
            <a:avLst/>
          </a:prstGeom>
          <a:noFill/>
          <a:ln w="9525">
            <a:noFill/>
            <a:miter lim="800000"/>
            <a:headEnd/>
            <a:tailEnd/>
          </a:ln>
        </p:spPr>
      </p:pic>
      <p:sp>
        <p:nvSpPr>
          <p:cNvPr id="10305" name="BlokTextu 18"/>
          <p:cNvSpPr txBox="1">
            <a:spLocks noChangeArrowheads="1"/>
          </p:cNvSpPr>
          <p:nvPr/>
        </p:nvSpPr>
        <p:spPr bwMode="auto">
          <a:xfrm>
            <a:off x="214313" y="3714750"/>
            <a:ext cx="3857625" cy="400050"/>
          </a:xfrm>
          <a:prstGeom prst="rect">
            <a:avLst/>
          </a:prstGeom>
          <a:noFill/>
          <a:ln w="9525">
            <a:noFill/>
            <a:miter lim="800000"/>
            <a:headEnd/>
            <a:tailEnd/>
          </a:ln>
        </p:spPr>
        <p:txBody>
          <a:bodyPr>
            <a:spAutoFit/>
          </a:bodyPr>
          <a:lstStyle/>
          <a:p>
            <a:pPr>
              <a:buFontTx/>
              <a:buNone/>
            </a:pPr>
            <a:r>
              <a:rPr lang="sk-SK" sz="2000" b="1">
                <a:solidFill>
                  <a:schemeClr val="bg1"/>
                </a:solidFill>
              </a:rPr>
              <a:t>weld, tilt of the specimen 70°</a:t>
            </a:r>
            <a:endParaRPr lang="sk-SK" sz="1800" b="1">
              <a:solidFill>
                <a:schemeClr val="bg1"/>
              </a:solidFill>
            </a:endParaRPr>
          </a:p>
        </p:txBody>
      </p:sp>
      <p:pic>
        <p:nvPicPr>
          <p:cNvPr id="10306" name="Picture 76" descr="F:\praca\experimnenty dusan balga\SEM a EDX\06-03-14 MgAl\Exp_MgAl-03.jpg"/>
          <p:cNvPicPr>
            <a:picLocks noChangeAspect="1" noChangeArrowheads="1"/>
          </p:cNvPicPr>
          <p:nvPr/>
        </p:nvPicPr>
        <p:blipFill>
          <a:blip r:embed="rId5" cstate="print"/>
          <a:srcRect/>
          <a:stretch>
            <a:fillRect/>
          </a:stretch>
        </p:blipFill>
        <p:spPr bwMode="auto">
          <a:xfrm>
            <a:off x="142875" y="428625"/>
            <a:ext cx="3857625" cy="3086100"/>
          </a:xfrm>
          <a:prstGeom prst="rect">
            <a:avLst/>
          </a:prstGeom>
          <a:noFill/>
          <a:ln w="9525">
            <a:noFill/>
            <a:miter lim="800000"/>
            <a:headEnd/>
            <a:tailEnd/>
          </a:ln>
        </p:spPr>
      </p:pic>
      <p:sp>
        <p:nvSpPr>
          <p:cNvPr id="10307" name="Obdĺžnik 19"/>
          <p:cNvSpPr>
            <a:spLocks noChangeArrowheads="1"/>
          </p:cNvSpPr>
          <p:nvPr/>
        </p:nvSpPr>
        <p:spPr bwMode="auto">
          <a:xfrm>
            <a:off x="1928813" y="2786063"/>
            <a:ext cx="441325" cy="400050"/>
          </a:xfrm>
          <a:prstGeom prst="rect">
            <a:avLst/>
          </a:prstGeom>
          <a:noFill/>
          <a:ln w="9525">
            <a:noFill/>
            <a:miter lim="800000"/>
            <a:headEnd/>
            <a:tailEnd/>
          </a:ln>
        </p:spPr>
        <p:txBody>
          <a:bodyPr wrap="none">
            <a:spAutoFit/>
          </a:bodyPr>
          <a:lstStyle/>
          <a:p>
            <a:pPr>
              <a:buFontTx/>
              <a:buNone/>
            </a:pPr>
            <a:r>
              <a:rPr lang="sk-SK" sz="2000" b="1"/>
              <a:t>Al</a:t>
            </a:r>
          </a:p>
        </p:txBody>
      </p:sp>
      <p:sp>
        <p:nvSpPr>
          <p:cNvPr id="12" name="Obdĺžnik 19"/>
          <p:cNvSpPr>
            <a:spLocks noChangeArrowheads="1"/>
          </p:cNvSpPr>
          <p:nvPr/>
        </p:nvSpPr>
        <p:spPr bwMode="auto">
          <a:xfrm>
            <a:off x="1928813" y="6000750"/>
            <a:ext cx="441325" cy="400050"/>
          </a:xfrm>
          <a:prstGeom prst="rect">
            <a:avLst/>
          </a:prstGeom>
          <a:noFill/>
          <a:ln w="9525">
            <a:noFill/>
            <a:miter lim="800000"/>
            <a:headEnd/>
            <a:tailEnd/>
          </a:ln>
        </p:spPr>
        <p:txBody>
          <a:bodyPr wrap="none">
            <a:spAutoFit/>
          </a:bodyPr>
          <a:lstStyle/>
          <a:p>
            <a:pPr>
              <a:buFontTx/>
              <a:buNone/>
              <a:defRPr/>
            </a:pPr>
            <a:r>
              <a:rPr lang="sk-SK" sz="2000" b="1" dirty="0" err="1">
                <a:solidFill>
                  <a:schemeClr val="bg1">
                    <a:lumMod val="75000"/>
                  </a:schemeClr>
                </a:solidFill>
              </a:rPr>
              <a:t>Al</a:t>
            </a:r>
            <a:endParaRPr lang="sk-SK" sz="2000" b="1" dirty="0">
              <a:solidFill>
                <a:schemeClr val="bg1">
                  <a:lumMod val="75000"/>
                </a:schemeClr>
              </a:solidFill>
            </a:endParaRPr>
          </a:p>
        </p:txBody>
      </p:sp>
      <p:sp>
        <p:nvSpPr>
          <p:cNvPr id="10309" name="BlokTextu 18"/>
          <p:cNvSpPr txBox="1">
            <a:spLocks noChangeArrowheads="1"/>
          </p:cNvSpPr>
          <p:nvPr/>
        </p:nvSpPr>
        <p:spPr bwMode="auto">
          <a:xfrm>
            <a:off x="285750" y="487363"/>
            <a:ext cx="3857625" cy="400050"/>
          </a:xfrm>
          <a:prstGeom prst="rect">
            <a:avLst/>
          </a:prstGeom>
          <a:noFill/>
          <a:ln w="9525">
            <a:noFill/>
            <a:miter lim="800000"/>
            <a:headEnd/>
            <a:tailEnd/>
          </a:ln>
        </p:spPr>
        <p:txBody>
          <a:bodyPr>
            <a:spAutoFit/>
          </a:bodyPr>
          <a:lstStyle/>
          <a:p>
            <a:pPr>
              <a:buFontTx/>
              <a:buNone/>
            </a:pPr>
            <a:r>
              <a:rPr lang="sk-SK" sz="2000" b="1"/>
              <a:t>weld, tilt of the specimen 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28625" y="0"/>
            <a:ext cx="8229600" cy="1143000"/>
          </a:xfrm>
        </p:spPr>
        <p:txBody>
          <a:bodyPr/>
          <a:lstStyle/>
          <a:p>
            <a:pPr eaLnBrk="1" hangingPunct="1"/>
            <a:r>
              <a:rPr lang="sk-SK" smtClean="0"/>
              <a:t>Micro - hardness</a:t>
            </a:r>
          </a:p>
        </p:txBody>
      </p:sp>
      <p:sp>
        <p:nvSpPr>
          <p:cNvPr id="11267" name="Zástupný symbol čísla snímky 3"/>
          <p:cNvSpPr>
            <a:spLocks noGrp="1"/>
          </p:cNvSpPr>
          <p:nvPr>
            <p:ph type="sldNum" sz="quarter" idx="12"/>
          </p:nvPr>
        </p:nvSpPr>
        <p:spPr>
          <a:noFill/>
        </p:spPr>
        <p:txBody>
          <a:bodyPr/>
          <a:lstStyle/>
          <a:p>
            <a:fld id="{D91FD0A6-748F-49B1-B2D5-CE62A22EF734}" type="slidenum">
              <a:rPr lang="en-GB" smtClean="0"/>
              <a:pPr/>
              <a:t>9</a:t>
            </a:fld>
            <a:endParaRPr lang="en-GB" smtClean="0"/>
          </a:p>
        </p:txBody>
      </p:sp>
      <p:pic>
        <p:nvPicPr>
          <p:cNvPr id="11268" name="Picture 2" descr="C:\Users\Toshiba\Documents\Duso\konferencia polsko\Fig 5.TIF"/>
          <p:cNvPicPr>
            <a:picLocks noGrp="1" noChangeAspect="1" noChangeArrowheads="1"/>
          </p:cNvPicPr>
          <p:nvPr>
            <p:ph idx="1"/>
          </p:nvPr>
        </p:nvPicPr>
        <p:blipFill>
          <a:blip r:embed="rId3" cstate="print"/>
          <a:srcRect/>
          <a:stretch>
            <a:fillRect/>
          </a:stretch>
        </p:blipFill>
        <p:spPr>
          <a:xfrm>
            <a:off x="214313" y="1143000"/>
            <a:ext cx="8661400" cy="3638550"/>
          </a:xfrm>
          <a:noFill/>
        </p:spPr>
      </p:pic>
      <p:sp>
        <p:nvSpPr>
          <p:cNvPr id="6" name="Obdĺžnik 5"/>
          <p:cNvSpPr/>
          <p:nvPr/>
        </p:nvSpPr>
        <p:spPr>
          <a:xfrm>
            <a:off x="0" y="4786313"/>
            <a:ext cx="8858250" cy="2124075"/>
          </a:xfrm>
          <a:prstGeom prst="rect">
            <a:avLst/>
          </a:prstGeom>
        </p:spPr>
        <p:txBody>
          <a:bodyPr>
            <a:spAutoFit/>
          </a:bodyPr>
          <a:lstStyle/>
          <a:p>
            <a:pPr algn="just">
              <a:defRPr/>
            </a:pPr>
            <a:r>
              <a:rPr lang="sk-SK" sz="2000" b="1" spc="200" dirty="0"/>
              <a:t> step: 120 </a:t>
            </a:r>
            <a:r>
              <a:rPr lang="sk-SK" sz="2000" b="1" spc="200" dirty="0" err="1"/>
              <a:t>microns</a:t>
            </a:r>
            <a:endParaRPr lang="sk-SK" sz="2000" b="1" spc="200" dirty="0"/>
          </a:p>
          <a:p>
            <a:pPr algn="just">
              <a:defRPr/>
            </a:pPr>
            <a:r>
              <a:rPr lang="sk-SK" sz="2000" b="1" spc="200" dirty="0"/>
              <a:t> </a:t>
            </a:r>
            <a:r>
              <a:rPr lang="sk-SK" sz="2000" b="1" spc="200" dirty="0" err="1"/>
              <a:t>micro</a:t>
            </a:r>
            <a:r>
              <a:rPr lang="sk-SK" sz="2000" b="1" spc="200" dirty="0"/>
              <a:t> - h</a:t>
            </a:r>
            <a:r>
              <a:rPr lang="en-GB" sz="2000" b="1" spc="200" dirty="0" err="1"/>
              <a:t>ardness</a:t>
            </a:r>
            <a:r>
              <a:rPr lang="sk-SK" sz="2000" b="1" spc="200" dirty="0"/>
              <a:t> </a:t>
            </a:r>
            <a:r>
              <a:rPr lang="en-GB" sz="2000" b="1" spc="200" dirty="0"/>
              <a:t>of the joined materials measured far from their interface is similar for both materials</a:t>
            </a:r>
            <a:endParaRPr lang="sk-SK" sz="2000" b="1" spc="200" dirty="0"/>
          </a:p>
          <a:p>
            <a:pPr algn="just">
              <a:defRPr/>
            </a:pPr>
            <a:r>
              <a:rPr lang="sk-SK" sz="2000" b="1" spc="200" dirty="0"/>
              <a:t> </a:t>
            </a:r>
            <a:r>
              <a:rPr lang="en-GB" sz="2000" b="1" spc="200" dirty="0"/>
              <a:t>in the region of interface the hardness drops down by 40</a:t>
            </a:r>
            <a:r>
              <a:rPr lang="sk-SK" sz="2000" b="1" spc="200" dirty="0"/>
              <a:t>% </a:t>
            </a:r>
            <a:r>
              <a:rPr lang="en-GB" sz="2000" b="1" spc="200" dirty="0"/>
              <a:t>to about 50 HV0.1 </a:t>
            </a:r>
            <a:endParaRPr lang="sk-SK" sz="2000" b="1" spc="200" dirty="0"/>
          </a:p>
          <a:p>
            <a:pPr algn="l">
              <a:defRPr/>
            </a:pPr>
            <a:endParaRPr lang="sk-SK" sz="2000" b="1" spc="2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4">
      <a:dk1>
        <a:srgbClr val="808080"/>
      </a:dk1>
      <a:lt1>
        <a:srgbClr val="FFFFFF"/>
      </a:lt1>
      <a:dk2>
        <a:srgbClr val="000099"/>
      </a:dk2>
      <a:lt2>
        <a:srgbClr val="000000"/>
      </a:lt2>
      <a:accent1>
        <a:srgbClr val="BBE0E3"/>
      </a:accent1>
      <a:accent2>
        <a:srgbClr val="333399"/>
      </a:accent2>
      <a:accent3>
        <a:srgbClr val="AAAACA"/>
      </a:accent3>
      <a:accent4>
        <a:srgbClr val="DADADA"/>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ctr" defTabSz="914400" rtl="0" eaLnBrk="1" fontAlgn="base" latinLnBrk="0" hangingPunct="1">
          <a:lnSpc>
            <a:spcPct val="100000"/>
          </a:lnSpc>
          <a:spcBef>
            <a:spcPct val="20000"/>
          </a:spcBef>
          <a:spcAft>
            <a:spcPct val="0"/>
          </a:spcAft>
          <a:buClrTx/>
          <a:buSzTx/>
          <a:buFontTx/>
          <a:buChar char="•"/>
          <a:tabLst/>
          <a:defRPr kumimoji="0" lang="en-GB" sz="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ctr" defTabSz="914400" rtl="0" eaLnBrk="1" fontAlgn="base" latinLnBrk="0" hangingPunct="1">
          <a:lnSpc>
            <a:spcPct val="100000"/>
          </a:lnSpc>
          <a:spcBef>
            <a:spcPct val="20000"/>
          </a:spcBef>
          <a:spcAft>
            <a:spcPct val="0"/>
          </a:spcAft>
          <a:buClrTx/>
          <a:buSzTx/>
          <a:buFontTx/>
          <a:buChar char="•"/>
          <a:tabLst/>
          <a:defRPr kumimoji="0" lang="en-GB" sz="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ýchozí návrh 13">
        <a:dk1>
          <a:srgbClr val="808080"/>
        </a:dk1>
        <a:lt1>
          <a:srgbClr val="FFFFFF"/>
        </a:lt1>
        <a:dk2>
          <a:srgbClr val="3399FF"/>
        </a:dk2>
        <a:lt2>
          <a:srgbClr val="000000"/>
        </a:lt2>
        <a:accent1>
          <a:srgbClr val="BBE0E3"/>
        </a:accent1>
        <a:accent2>
          <a:srgbClr val="333399"/>
        </a:accent2>
        <a:accent3>
          <a:srgbClr val="ADCA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Výchozí návrh 14">
        <a:dk1>
          <a:srgbClr val="808080"/>
        </a:dk1>
        <a:lt1>
          <a:srgbClr val="FFFFFF"/>
        </a:lt1>
        <a:dk2>
          <a:srgbClr val="000099"/>
        </a:dk2>
        <a:lt2>
          <a:srgbClr val="000000"/>
        </a:lt2>
        <a:accent1>
          <a:srgbClr val="BBE0E3"/>
        </a:accent1>
        <a:accent2>
          <a:srgbClr val="333399"/>
        </a:accent2>
        <a:accent3>
          <a:srgbClr val="AAAAC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9186</TotalTime>
  <Words>2136</Words>
  <Application>Microsoft Office PowerPoint</Application>
  <PresentationFormat>On-screen Show (4:3)</PresentationFormat>
  <Paragraphs>262</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Výchozí návrh</vt:lpstr>
      <vt:lpstr>Bitmap Image</vt:lpstr>
      <vt:lpstr>CorelDRAW</vt:lpstr>
      <vt:lpstr>Structure and mechanical properties of explosive welded Mg / Al bimetal</vt:lpstr>
      <vt:lpstr>Outline</vt:lpstr>
      <vt:lpstr>Mg / Al bimetal</vt:lpstr>
      <vt:lpstr>Metallography</vt:lpstr>
      <vt:lpstr>Optical profilometry</vt:lpstr>
      <vt:lpstr>Optical profilometry</vt:lpstr>
      <vt:lpstr>SEM/EDX</vt:lpstr>
      <vt:lpstr>SEM/EDX</vt:lpstr>
      <vt:lpstr>Micro - hardness</vt:lpstr>
      <vt:lpstr>Hard X-ray micro-diffraction experiment</vt:lpstr>
      <vt:lpstr>Slide 11</vt:lpstr>
      <vt:lpstr>Slide 12</vt:lpstr>
      <vt:lpstr>Phase analysis</vt:lpstr>
      <vt:lpstr>Al</vt:lpstr>
      <vt:lpstr>Mg</vt:lpstr>
      <vt:lpstr>Conclusion</vt:lpstr>
      <vt:lpstr>Acknowlegements</vt:lpstr>
      <vt:lpstr> THANKS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jozo</dc:creator>
  <cp:lastModifiedBy>NOVOTEL</cp:lastModifiedBy>
  <cp:revision>221</cp:revision>
  <dcterms:created xsi:type="dcterms:W3CDTF">2011-03-08T22:11:10Z</dcterms:created>
  <dcterms:modified xsi:type="dcterms:W3CDTF">2014-05-27T09:21:38Z</dcterms:modified>
</cp:coreProperties>
</file>